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61" r:id="rId2"/>
    <p:sldId id="265" r:id="rId3"/>
    <p:sldId id="266" r:id="rId4"/>
    <p:sldId id="267" r:id="rId5"/>
    <p:sldId id="268" r:id="rId6"/>
    <p:sldId id="269" r:id="rId7"/>
    <p:sldId id="262" r:id="rId8"/>
    <p:sldId id="263" r:id="rId9"/>
    <p:sldId id="264" r:id="rId10"/>
    <p:sldId id="271" r:id="rId11"/>
    <p:sldId id="275" r:id="rId12"/>
    <p:sldId id="272" r:id="rId13"/>
    <p:sldId id="274" r:id="rId14"/>
    <p:sldId id="273" r:id="rId1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103" autoAdjust="0"/>
  </p:normalViewPr>
  <p:slideViewPr>
    <p:cSldViewPr snapToGrid="0">
      <p:cViewPr varScale="1">
        <p:scale>
          <a:sx n="74" d="100"/>
          <a:sy n="74" d="100"/>
        </p:scale>
        <p:origin x="19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lang="en-US" sz="2400" b="0" i="0" u="none" strike="noStrike" kern="1200" baseline="0">
                <a:solidFill>
                  <a:srgbClr val="000000"/>
                </a:solidFill>
                <a:latin typeface="Calibri"/>
              </a:defRPr>
            </a:pPr>
            <a:r>
              <a:rPr lang="en-US" sz="2400" b="0" i="0" u="none" strike="noStrike" kern="1200" cap="none" spc="0" baseline="0" dirty="0">
                <a:solidFill>
                  <a:srgbClr val="000000"/>
                </a:solidFill>
                <a:uFillTx/>
                <a:latin typeface="Calibri"/>
              </a:rPr>
              <a:t>                    Average </a:t>
            </a:r>
            <a:r>
              <a:rPr lang="en-US" sz="2400" b="0" i="0" u="none" strike="noStrike" kern="1200" cap="none" spc="0" baseline="0" dirty="0" smtClean="0">
                <a:solidFill>
                  <a:srgbClr val="000000"/>
                </a:solidFill>
                <a:uFillTx/>
                <a:latin typeface="Calibri"/>
              </a:rPr>
              <a:t>ACS PHQ-9 </a:t>
            </a:r>
            <a:r>
              <a:rPr lang="en-US" sz="2400" b="0" i="0" u="none" strike="noStrike" kern="1200" cap="none" spc="0" baseline="0" dirty="0">
                <a:solidFill>
                  <a:srgbClr val="000000"/>
                </a:solidFill>
                <a:uFillTx/>
                <a:latin typeface="Calibri"/>
              </a:rPr>
              <a:t>Scores by Week</a:t>
            </a:r>
          </a:p>
        </c:rich>
      </c:tx>
      <c:layout>
        <c:manualLayout>
          <c:xMode val="edge"/>
          <c:yMode val="edge"/>
          <c:x val="0.13210210750711507"/>
          <c:y val="5.6547873582513099E-2"/>
        </c:manualLayout>
      </c:layout>
      <c:overlay val="0"/>
      <c:spPr>
        <a:noFill/>
        <a:ln>
          <a:noFill/>
        </a:ln>
      </c:spPr>
    </c:title>
    <c:autoTitleDeleted val="0"/>
    <c:plotArea>
      <c:layout>
        <c:manualLayout>
          <c:layoutTarget val="inner"/>
          <c:xMode val="edge"/>
          <c:yMode val="edge"/>
          <c:x val="0.11632442809237843"/>
          <c:y val="0.15361282670019702"/>
          <c:w val="0.86631183093414532"/>
          <c:h val="0.74868202146212037"/>
        </c:manualLayout>
      </c:layout>
      <c:lineChart>
        <c:grouping val="standard"/>
        <c:varyColors val="0"/>
        <c:ser>
          <c:idx val="0"/>
          <c:order val="0"/>
          <c:spPr>
            <a:ln w="45720" cap="rnd">
              <a:solidFill>
                <a:srgbClr val="000000"/>
              </a:solidFill>
              <a:prstDash val="solid"/>
              <a:round/>
            </a:ln>
          </c:spPr>
          <c:marker>
            <c:symbol val="square"/>
            <c:size val="10"/>
          </c:marker>
          <c:dLbls>
            <c:dLbl>
              <c:idx val="0"/>
              <c:layout>
                <c:manualLayout>
                  <c:x val="2.887977293676478E-3"/>
                  <c:y val="2.8410396174456655E-2"/>
                </c:manualLayout>
              </c:layout>
              <c:tx>
                <c:rich>
                  <a:bodyPr/>
                  <a:lstStyle/>
                  <a:p>
                    <a:r>
                      <a:rPr lang="en-US" dirty="0" smtClean="0"/>
                      <a:t>19</a:t>
                    </a:r>
                  </a:p>
                  <a:p>
                    <a:endParaRPr lang="en-US" dirty="0" smtClean="0"/>
                  </a:p>
                </c:rich>
              </c:tx>
              <c:showLegendKey val="0"/>
              <c:showVal val="1"/>
              <c:showCatName val="0"/>
              <c:showSerName val="0"/>
              <c:showPercent val="0"/>
              <c:showBubbleSize val="0"/>
              <c:separator>,</c:separator>
              <c:extLst>
                <c:ext xmlns:c15="http://schemas.microsoft.com/office/drawing/2012/chart" uri="{CE6537A1-D6FC-4f65-9D91-7224C49458BB}">
                  <c15:layout/>
                </c:ext>
                <c:ext xmlns:c16="http://schemas.microsoft.com/office/drawing/2014/chart" uri="{C3380CC4-5D6E-409C-BE32-E72D297353CC}">
                  <c16:uniqueId val="{00000000-4D39-4E73-8DD0-5C220C20870E}"/>
                </c:ext>
              </c:extLst>
            </c:dLbl>
            <c:dLbl>
              <c:idx val="9"/>
              <c:layout>
                <c:manualLayout>
                  <c:x val="-1.443988646838239E-3"/>
                  <c:y val="2.403956599377105E-2"/>
                </c:manualLayout>
              </c:layout>
              <c:tx>
                <c:rich>
                  <a:bodyPr/>
                  <a:lstStyle/>
                  <a:p>
                    <a:r>
                      <a:rPr lang="en-US" dirty="0" smtClean="0"/>
                      <a:t>8</a:t>
                    </a:r>
                    <a:endParaRPr lang="en-US" dirty="0" smtClean="0"/>
                  </a:p>
                  <a:p>
                    <a:endParaRPr lang="en-US" dirty="0"/>
                  </a:p>
                </c:rich>
              </c:tx>
              <c:showLegendKey val="0"/>
              <c:showVal val="1"/>
              <c:showCatName val="0"/>
              <c:showSerName val="0"/>
              <c:showPercent val="0"/>
              <c:showBubbleSize val="0"/>
              <c:separator>,</c:separator>
              <c:extLst>
                <c:ext xmlns:c15="http://schemas.microsoft.com/office/drawing/2012/chart" uri="{CE6537A1-D6FC-4f65-9D91-7224C49458BB}">
                  <c15:layout/>
                </c:ext>
                <c:ext xmlns:c16="http://schemas.microsoft.com/office/drawing/2014/chart" uri="{C3380CC4-5D6E-409C-BE32-E72D297353CC}">
                  <c16:uniqueId val="{00000000-6EE3-42A8-9293-1B23974E6E9E}"/>
                </c:ext>
              </c:extLst>
            </c:dLbl>
            <c:numFmt formatCode="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n-US" sz="2000" b="1" i="0" u="none" strike="noStrike" kern="1200" baseline="0">
                    <a:solidFill>
                      <a:srgbClr val="000000"/>
                    </a:solidFill>
                    <a:latin typeface="Calibri"/>
                  </a:defRPr>
                </a:pPr>
                <a:endParaRPr lang="en-US"/>
              </a:p>
            </c:txPr>
            <c:showLegendKey val="0"/>
            <c:showVal val="1"/>
            <c:showCatName val="0"/>
            <c:showSerName val="0"/>
            <c:showPercent val="0"/>
            <c:showBubbleSize val="0"/>
            <c:separator>,</c:separator>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ALL!$B$136:$K$136</c:f>
              <c:strCache>
                <c:ptCount val="10"/>
                <c:pt idx="0">
                  <c:v>Baseline</c:v>
                </c:pt>
                <c:pt idx="1">
                  <c:v>Week 1</c:v>
                </c:pt>
                <c:pt idx="2">
                  <c:v>Week 2</c:v>
                </c:pt>
                <c:pt idx="3">
                  <c:v>Week 3</c:v>
                </c:pt>
                <c:pt idx="4">
                  <c:v>Week 4</c:v>
                </c:pt>
                <c:pt idx="5">
                  <c:v>Week 5</c:v>
                </c:pt>
                <c:pt idx="6">
                  <c:v>Week 6</c:v>
                </c:pt>
                <c:pt idx="7">
                  <c:v>Week 7</c:v>
                </c:pt>
                <c:pt idx="8">
                  <c:v>Week 8</c:v>
                </c:pt>
                <c:pt idx="9">
                  <c:v>Week 9</c:v>
                </c:pt>
              </c:strCache>
            </c:strRef>
          </c:cat>
          <c:val>
            <c:numRef>
              <c:f>ALL!$B$137:$K$137</c:f>
              <c:numCache>
                <c:formatCode>#,##0</c:formatCode>
                <c:ptCount val="10"/>
                <c:pt idx="0">
                  <c:v>20</c:v>
                </c:pt>
                <c:pt idx="1">
                  <c:v>17.008196721311474</c:v>
                </c:pt>
                <c:pt idx="2">
                  <c:v>15.652892561983471</c:v>
                </c:pt>
                <c:pt idx="3">
                  <c:v>13.840336134453782</c:v>
                </c:pt>
                <c:pt idx="4">
                  <c:v>12.82905982905983</c:v>
                </c:pt>
                <c:pt idx="5">
                  <c:v>11.948717948717949</c:v>
                </c:pt>
                <c:pt idx="6">
                  <c:v>10.698275862068966</c:v>
                </c:pt>
                <c:pt idx="7">
                  <c:v>10.157894736842104</c:v>
                </c:pt>
                <c:pt idx="8">
                  <c:v>9.2389380530973444</c:v>
                </c:pt>
                <c:pt idx="9">
                  <c:v>8.7053571428571423</c:v>
                </c:pt>
              </c:numCache>
            </c:numRef>
          </c:val>
          <c:smooth val="0"/>
          <c:extLst>
            <c:ext xmlns:c16="http://schemas.microsoft.com/office/drawing/2014/chart" uri="{C3380CC4-5D6E-409C-BE32-E72D297353CC}">
              <c16:uniqueId val="{00000001-4D39-4E73-8DD0-5C220C20870E}"/>
            </c:ext>
          </c:extLst>
        </c:ser>
        <c:dLbls>
          <c:showLegendKey val="0"/>
          <c:showVal val="0"/>
          <c:showCatName val="0"/>
          <c:showSerName val="0"/>
          <c:showPercent val="0"/>
          <c:showBubbleSize val="0"/>
        </c:dLbls>
        <c:marker val="1"/>
        <c:smooth val="0"/>
        <c:axId val="468653632"/>
        <c:axId val="468659864"/>
      </c:lineChart>
      <c:valAx>
        <c:axId val="468659864"/>
        <c:scaling>
          <c:orientation val="minMax"/>
        </c:scaling>
        <c:delete val="0"/>
        <c:axPos val="l"/>
        <c:majorGridlines>
          <c:spPr>
            <a:ln w="6483" cap="flat">
              <a:solidFill>
                <a:srgbClr val="B3B3B3"/>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lang="en-US" sz="2200" b="0" i="0" u="none" strike="noStrike" kern="1200" baseline="0">
                    <a:solidFill>
                      <a:srgbClr val="000000"/>
                    </a:solidFill>
                    <a:latin typeface="Calibri"/>
                  </a:defRPr>
                </a:pPr>
                <a:r>
                  <a:rPr lang="en-US" sz="2200" b="0" i="0" u="none" strike="noStrike" kern="1200" cap="none" spc="0" baseline="0">
                    <a:solidFill>
                      <a:srgbClr val="000000"/>
                    </a:solidFill>
                    <a:uFillTx/>
                    <a:latin typeface="Calibri"/>
                  </a:rPr>
                  <a:t>PHQ-9 Score</a:t>
                </a:r>
              </a:p>
            </c:rich>
          </c:tx>
          <c:layout/>
          <c:overlay val="0"/>
          <c:spPr>
            <a:noFill/>
            <a:ln>
              <a:noFill/>
            </a:ln>
          </c:spPr>
        </c:title>
        <c:numFmt formatCode="#,##0" sourceLinked="1"/>
        <c:majorTickMark val="none"/>
        <c:minorTickMark val="none"/>
        <c:tickLblPos val="nextTo"/>
        <c:spPr>
          <a:noFill/>
          <a:ln w="6483" cap="flat">
            <a:solidFill>
              <a:srgbClr val="B3B3B3"/>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2000" b="0" i="0" u="none" strike="noStrike" kern="1200" baseline="0">
                <a:solidFill>
                  <a:srgbClr val="000000"/>
                </a:solidFill>
                <a:latin typeface="Calibri"/>
              </a:defRPr>
            </a:pPr>
            <a:endParaRPr lang="en-US"/>
          </a:p>
        </c:txPr>
        <c:crossAx val="468653632"/>
        <c:crosses val="autoZero"/>
        <c:crossBetween val="between"/>
      </c:valAx>
      <c:catAx>
        <c:axId val="468653632"/>
        <c:scaling>
          <c:orientation val="minMax"/>
        </c:scaling>
        <c:delete val="0"/>
        <c:axPos val="b"/>
        <c:numFmt formatCode="General" sourceLinked="1"/>
        <c:majorTickMark val="none"/>
        <c:minorTickMark val="none"/>
        <c:tickLblPos val="low"/>
        <c:spPr>
          <a:noFill/>
          <a:ln w="6483" cap="flat">
            <a:solidFill>
              <a:srgbClr val="B3B3B3"/>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400" b="1" i="0" u="none" strike="noStrike" kern="1200" baseline="0">
                <a:solidFill>
                  <a:srgbClr val="000000"/>
                </a:solidFill>
                <a:latin typeface="Calibri"/>
              </a:defRPr>
            </a:pPr>
            <a:endParaRPr lang="en-US"/>
          </a:p>
        </c:txPr>
        <c:crossAx val="468659864"/>
        <c:crossesAt val="0"/>
        <c:auto val="1"/>
        <c:lblAlgn val="ctr"/>
        <c:lblOffset val="100"/>
        <c:noMultiLvlLbl val="0"/>
      </c:catAx>
      <c:spPr>
        <a:gradFill>
          <a:gsLst>
            <a:gs pos="0">
              <a:srgbClr val="9999FF"/>
            </a:gs>
            <a:gs pos="100000">
              <a:srgbClr val="CCCCFF"/>
            </a:gs>
          </a:gsLst>
          <a:path path="circle">
            <a:fillToRect l="50000" t="85000" r="50000" b="15000"/>
          </a:path>
        </a:gradFill>
        <a:ln w="18361">
          <a:solidFill>
            <a:srgbClr val="000000"/>
          </a:solidFill>
          <a:prstDash val="solid"/>
        </a:ln>
      </c:spPr>
    </c:plotArea>
    <c:plotVisOnly val="1"/>
    <c:dispBlanksAs val="gap"/>
    <c:showDLblsOverMax val="0"/>
  </c:chart>
  <c:spPr>
    <a:solidFill>
      <a:srgbClr val="FFFFFF"/>
    </a:solid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3177" tIns="46589" rIns="93177" bIns="46589" rtlCol="0"/>
          <a:lstStyle>
            <a:lvl1pPr algn="r">
              <a:defRPr sz="1200"/>
            </a:lvl1pPr>
          </a:lstStyle>
          <a:p>
            <a:fld id="{9A8CD13E-9A50-4C63-9970-7CF230A765A5}" type="datetimeFigureOut">
              <a:rPr lang="en-US" smtClean="0"/>
              <a:t>6/6/2025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6B0E082E-A3A4-49CC-9ADF-545B3CF40D7A}" type="slidenum">
              <a:rPr lang="en-US" smtClean="0"/>
              <a:t>‹#›</a:t>
            </a:fld>
            <a:endParaRPr lang="en-US"/>
          </a:p>
        </p:txBody>
      </p:sp>
    </p:spTree>
    <p:extLst>
      <p:ext uri="{BB962C8B-B14F-4D97-AF65-F5344CB8AC3E}">
        <p14:creationId xmlns:p14="http://schemas.microsoft.com/office/powerpoint/2010/main" val="163694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Magstim transcranial magnetic stimulation (TMS) is</a:t>
            </a:r>
            <a:r>
              <a:rPr lang="en-US" sz="1200" baseline="0" dirty="0" smtClean="0"/>
              <a:t> an </a:t>
            </a:r>
            <a:r>
              <a:rPr lang="en-US" sz="1200" dirty="0" smtClean="0"/>
              <a:t>FDA-approved</a:t>
            </a:r>
            <a:r>
              <a:rPr lang="en-US" sz="1200" baseline="0" dirty="0" smtClean="0"/>
              <a:t> treatment for adults with treatment-resistant major depressive disorder (MDD).  </a:t>
            </a:r>
            <a:r>
              <a:rPr lang="en-US" sz="1200" b="1" baseline="0" dirty="0" smtClean="0"/>
              <a:t>(Aetna and BCBS of IL should cover TMS for patients ages 15-17 as well!)</a:t>
            </a:r>
            <a:endParaRPr lang="en-US" sz="1200" b="1" baseline="0" dirty="0" smtClean="0"/>
          </a:p>
          <a:p>
            <a:endParaRPr lang="en-US" sz="1200" baseline="0" dirty="0" smtClean="0"/>
          </a:p>
          <a:p>
            <a:r>
              <a:rPr lang="en-US" sz="1200" baseline="0" dirty="0" smtClean="0"/>
              <a:t>The first Magstim device received FDA-clearance in 1987.  Magstim is considered the “gold-standard” TMS device, as it is the most widely-used TMS device in the world.  </a:t>
            </a:r>
          </a:p>
          <a:p>
            <a:endParaRPr lang="en-US" sz="1200" baseline="0" dirty="0" smtClean="0"/>
          </a:p>
        </p:txBody>
      </p:sp>
      <p:sp>
        <p:nvSpPr>
          <p:cNvPr id="4" name="Slide Number Placeholder 3"/>
          <p:cNvSpPr>
            <a:spLocks noGrp="1"/>
          </p:cNvSpPr>
          <p:nvPr>
            <p:ph type="sldNum" sz="quarter" idx="5"/>
          </p:nvPr>
        </p:nvSpPr>
        <p:spPr/>
        <p:txBody>
          <a:bodyPr/>
          <a:lstStyle/>
          <a:p>
            <a:pPr defTabSz="1863174">
              <a:defRPr/>
            </a:pPr>
            <a:fld id="{006BE02D-20C0-F840-AFAC-BEA99C74FDC2}" type="slidenum">
              <a:rPr lang="en-US">
                <a:solidFill>
                  <a:prstClr val="black"/>
                </a:solidFill>
                <a:latin typeface="Calibri Light"/>
              </a:rPr>
              <a:pPr defTabSz="1863174">
                <a:defRPr/>
              </a:pPr>
              <a:t>1</a:t>
            </a:fld>
            <a:endParaRPr lang="en-US" dirty="0">
              <a:solidFill>
                <a:prstClr val="black"/>
              </a:solidFill>
              <a:latin typeface="Calibri Light"/>
            </a:endParaRPr>
          </a:p>
        </p:txBody>
      </p:sp>
    </p:spTree>
    <p:extLst>
      <p:ext uri="{BB962C8B-B14F-4D97-AF65-F5344CB8AC3E}">
        <p14:creationId xmlns:p14="http://schemas.microsoft.com/office/powerpoint/2010/main" val="292787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000" b="1" dirty="0" smtClean="0"/>
              <a:t>If</a:t>
            </a:r>
            <a:r>
              <a:rPr lang="en-US" sz="1000" b="1" baseline="0" dirty="0" smtClean="0"/>
              <a:t> you believe you have a patient that may meet TMS eligibility requirements, please provide Danielle Jensen/Jackie </a:t>
            </a:r>
            <a:r>
              <a:rPr lang="en-US" sz="1000" b="1" baseline="0" dirty="0" err="1" smtClean="0"/>
              <a:t>Naumann</a:t>
            </a:r>
            <a:r>
              <a:rPr lang="en-US" sz="1000" b="1" baseline="0" dirty="0" smtClean="0"/>
              <a:t> with patient contact info.  (INTERNAL PROVIDERS, please send email w/ pt. initials &amp; id number.  EXTERNAL PROVIDERS, please fax over a signed ROI for referring pt. so that we are able to contact pt. OR have pt. contact us directly.)</a:t>
            </a:r>
          </a:p>
          <a:p>
            <a:pPr marL="228600" indent="-228600">
              <a:buAutoNum type="arabicPeriod"/>
            </a:pPr>
            <a:endParaRPr lang="en-US" sz="1000" b="1" baseline="0" dirty="0" smtClean="0"/>
          </a:p>
          <a:p>
            <a:pPr marL="228600" indent="-228600">
              <a:buAutoNum type="arabicPeriod"/>
            </a:pPr>
            <a:r>
              <a:rPr lang="en-US" sz="1000" b="0" baseline="0" dirty="0" smtClean="0"/>
              <a:t>TMS treatment team will call pt. to pre-screen &amp; set up a FREE TMS consult.</a:t>
            </a:r>
          </a:p>
          <a:p>
            <a:pPr marL="232943" indent="-232943">
              <a:buAutoNum type="arabicPeriod" startAt="2"/>
            </a:pPr>
            <a:endParaRPr lang="en-US" sz="1000" b="0" baseline="0" dirty="0" smtClean="0">
              <a:solidFill>
                <a:schemeClr val="tx2"/>
              </a:solidFill>
            </a:endParaRPr>
          </a:p>
          <a:p>
            <a:pPr marL="232943" indent="-232943" defTabSz="931774">
              <a:buFontTx/>
              <a:buAutoNum type="arabicPeriod" startAt="2"/>
              <a:defRPr/>
            </a:pPr>
            <a:r>
              <a:rPr lang="en-US" sz="1000" b="0" dirty="0" smtClean="0">
                <a:solidFill>
                  <a:schemeClr val="tx2"/>
                </a:solidFill>
              </a:rPr>
              <a:t>During consult- Overview of TMS, PHQ-9, psych/medical history (ROIs), fill out benefits investigation </a:t>
            </a:r>
            <a:r>
              <a:rPr lang="en-US" sz="1000" b="0" baseline="0" dirty="0" smtClean="0">
                <a:solidFill>
                  <a:schemeClr val="tx2"/>
                </a:solidFill>
              </a:rPr>
              <a:t>form w/ patients Ins. info.</a:t>
            </a:r>
          </a:p>
          <a:p>
            <a:pPr marL="232943" indent="-232943">
              <a:buAutoNum type="arabicPeriod" startAt="2"/>
            </a:pPr>
            <a:endParaRPr lang="en-US" sz="1000" b="0" baseline="0" dirty="0" smtClean="0">
              <a:solidFill>
                <a:schemeClr val="tx2"/>
              </a:solidFill>
            </a:endParaRPr>
          </a:p>
          <a:p>
            <a:pPr marL="232943" indent="-232943">
              <a:buAutoNum type="arabicPeriod" startAt="2"/>
            </a:pPr>
            <a:r>
              <a:rPr lang="en-US" sz="1000" b="0" dirty="0" smtClean="0">
                <a:solidFill>
                  <a:schemeClr val="tx2"/>
                </a:solidFill>
              </a:rPr>
              <a:t>Kari</a:t>
            </a:r>
            <a:r>
              <a:rPr lang="en-US" sz="1000" b="0" baseline="0" dirty="0" smtClean="0">
                <a:solidFill>
                  <a:schemeClr val="tx2"/>
                </a:solidFill>
              </a:rPr>
              <a:t> </a:t>
            </a:r>
            <a:r>
              <a:rPr lang="en-US" sz="1000" b="0" baseline="0" dirty="0" err="1" smtClean="0">
                <a:solidFill>
                  <a:schemeClr val="tx2"/>
                </a:solidFill>
              </a:rPr>
              <a:t>Droese</a:t>
            </a:r>
            <a:r>
              <a:rPr lang="en-US" sz="1000" b="0" baseline="0" dirty="0" smtClean="0">
                <a:solidFill>
                  <a:schemeClr val="tx2"/>
                </a:solidFill>
              </a:rPr>
              <a:t>/Ashley </a:t>
            </a:r>
            <a:r>
              <a:rPr lang="en-US" sz="1000" b="0" baseline="0" dirty="0" err="1" smtClean="0">
                <a:solidFill>
                  <a:schemeClr val="tx2"/>
                </a:solidFill>
              </a:rPr>
              <a:t>Ellefson</a:t>
            </a:r>
            <a:r>
              <a:rPr lang="en-US" sz="1000" b="0" dirty="0" smtClean="0">
                <a:solidFill>
                  <a:schemeClr val="tx2"/>
                </a:solidFill>
              </a:rPr>
              <a:t> </a:t>
            </a:r>
            <a:r>
              <a:rPr lang="en-US" sz="1000" b="0" dirty="0" smtClean="0">
                <a:solidFill>
                  <a:schemeClr val="tx2"/>
                </a:solidFill>
              </a:rPr>
              <a:t>in Billing</a:t>
            </a:r>
            <a:r>
              <a:rPr lang="en-US" sz="1000" b="0" baseline="0" dirty="0" smtClean="0">
                <a:solidFill>
                  <a:schemeClr val="tx2"/>
                </a:solidFill>
              </a:rPr>
              <a:t> Dept. will call pt. to discuss potential TMS-related costs after checking pt. benefits &amp; determining whether or not prior </a:t>
            </a:r>
            <a:r>
              <a:rPr lang="en-US" sz="1000" b="0" baseline="0" dirty="0" err="1" smtClean="0">
                <a:solidFill>
                  <a:schemeClr val="tx2"/>
                </a:solidFill>
              </a:rPr>
              <a:t>auth</a:t>
            </a:r>
            <a:r>
              <a:rPr lang="en-US" sz="1000" b="0" baseline="0" dirty="0" smtClean="0">
                <a:solidFill>
                  <a:schemeClr val="tx2"/>
                </a:solidFill>
              </a:rPr>
              <a:t> is required.  If needed, </a:t>
            </a:r>
            <a:r>
              <a:rPr lang="en-US" sz="1000" b="0" baseline="0" dirty="0" smtClean="0">
                <a:solidFill>
                  <a:schemeClr val="tx2"/>
                </a:solidFill>
              </a:rPr>
              <a:t>they </a:t>
            </a:r>
            <a:r>
              <a:rPr lang="en-US" sz="1000" b="0" baseline="0" dirty="0" smtClean="0">
                <a:solidFill>
                  <a:schemeClr val="tx2"/>
                </a:solidFill>
              </a:rPr>
              <a:t>will offer ‘</a:t>
            </a:r>
            <a:r>
              <a:rPr lang="en-US" sz="1000" b="0" dirty="0" smtClean="0"/>
              <a:t>Advance Care’ health</a:t>
            </a:r>
            <a:r>
              <a:rPr lang="en-US" sz="1000" b="0" baseline="0" dirty="0" smtClean="0"/>
              <a:t> credit card (up to 15 mo. interest-free, depending upon credit score).</a:t>
            </a:r>
          </a:p>
          <a:p>
            <a:pPr marL="232943" indent="-232943">
              <a:buAutoNum type="arabicPeriod" startAt="2"/>
            </a:pPr>
            <a:endParaRPr lang="en-US" sz="1000" b="0" baseline="0" dirty="0" smtClean="0"/>
          </a:p>
          <a:p>
            <a:pPr marL="232943" indent="-232943">
              <a:buAutoNum type="arabicPeriod" startAt="2"/>
            </a:pPr>
            <a:r>
              <a:rPr lang="en-US" sz="1000" b="0" baseline="0" dirty="0" smtClean="0"/>
              <a:t>Schedule pt.  Notify ACS Billing Dept. (half of total amt. due day of mapping; other half 3 wks. later).</a:t>
            </a:r>
          </a:p>
          <a:p>
            <a:pPr marL="232943" indent="-232943">
              <a:buAutoNum type="arabicPeriod" startAt="2"/>
            </a:pPr>
            <a:endParaRPr lang="en-US" sz="1000" b="0" baseline="0" dirty="0" smtClean="0"/>
          </a:p>
          <a:p>
            <a:pPr marL="232943" indent="-232943">
              <a:buAutoNum type="arabicPeriod" startAt="2"/>
            </a:pPr>
            <a:r>
              <a:rPr lang="en-US" sz="1000" b="0" baseline="0" dirty="0" smtClean="0"/>
              <a:t>Psych </a:t>
            </a:r>
            <a:r>
              <a:rPr lang="en-US" sz="1000" b="0" baseline="0" dirty="0" err="1" smtClean="0"/>
              <a:t>eval</a:t>
            </a:r>
            <a:r>
              <a:rPr lang="en-US" sz="1000" b="0" baseline="0" dirty="0" smtClean="0"/>
              <a:t> w/ Rajesh Kumar, MD (Psychiatrist) to confirm TMS eligibility.  </a:t>
            </a:r>
            <a:r>
              <a:rPr lang="en-US" sz="1000" b="1" baseline="0" dirty="0" smtClean="0"/>
              <a:t>Dr. Kumar will oversee pt. ONLY as it relates to TMS for the duration of TMS course.  Please be assured that he will NOT take over psych care &amp;/or med mgt. </a:t>
            </a:r>
          </a:p>
          <a:p>
            <a:pPr marL="232943" indent="-232943">
              <a:buAutoNum type="arabicPeriod" startAt="2"/>
            </a:pPr>
            <a:endParaRPr lang="en-US" sz="1000" b="0" baseline="0" dirty="0" smtClean="0"/>
          </a:p>
          <a:p>
            <a:pPr marL="232943" indent="-232943">
              <a:buAutoNum type="arabicPeriod" startAt="2"/>
            </a:pPr>
            <a:r>
              <a:rPr lang="en-US" sz="1000" b="0" baseline="0" dirty="0" smtClean="0"/>
              <a:t>Submit TMS prior </a:t>
            </a:r>
            <a:r>
              <a:rPr lang="en-US" sz="1000" b="0" baseline="0" dirty="0" err="1" smtClean="0"/>
              <a:t>auth</a:t>
            </a:r>
            <a:r>
              <a:rPr lang="en-US" sz="1000" b="0" baseline="0" dirty="0" smtClean="0"/>
              <a:t> request to Ins. Co.  (Almost always required.)</a:t>
            </a:r>
          </a:p>
          <a:p>
            <a:pPr marL="232943" indent="-232943">
              <a:buAutoNum type="arabicPeriod" startAt="2"/>
            </a:pPr>
            <a:endParaRPr lang="en-US" sz="1000" b="0" baseline="0" dirty="0" smtClean="0"/>
          </a:p>
          <a:p>
            <a:pPr marL="232943" indent="-232943">
              <a:buAutoNum type="arabicPeriod" startAt="2"/>
            </a:pPr>
            <a:r>
              <a:rPr lang="en-US" sz="1000" b="0" baseline="0" dirty="0" smtClean="0"/>
              <a:t>Notify pt. of Ins. prior </a:t>
            </a:r>
            <a:r>
              <a:rPr lang="en-US" sz="1000" b="0" baseline="0" dirty="0" err="1" smtClean="0"/>
              <a:t>auth</a:t>
            </a:r>
            <a:r>
              <a:rPr lang="en-US" sz="1000" b="0" baseline="0" dirty="0" smtClean="0"/>
              <a:t> or denial (&amp; subsequent need for urgent appeal, in latter case). Confidential email/fax sent to referring provider to inform of patient’s TMS start date or reason that pt. will NOT be moving </a:t>
            </a:r>
            <a:r>
              <a:rPr lang="en-US" sz="1000" b="0" baseline="0" dirty="0" err="1" smtClean="0"/>
              <a:t>fwd</a:t>
            </a:r>
            <a:r>
              <a:rPr lang="en-US" sz="1000" b="0" baseline="0" dirty="0" smtClean="0"/>
              <a:t> w/ TMS.  </a:t>
            </a:r>
          </a:p>
          <a:p>
            <a:pPr marL="232943" indent="-232943">
              <a:buAutoNum type="arabicPeriod" startAt="2"/>
            </a:pPr>
            <a:endParaRPr lang="en-US" sz="1000" b="0" baseline="0" dirty="0" smtClean="0"/>
          </a:p>
          <a:p>
            <a:pPr marL="232943" indent="-232943">
              <a:buAutoNum type="arabicPeriod" startAt="2"/>
            </a:pPr>
            <a:r>
              <a:rPr lang="en-US" sz="1000" b="0" baseline="0" dirty="0" smtClean="0"/>
              <a:t>Day of mapping- Obtain TMS consent &amp; baseline PHQ-9.  Advise against med changes for duration of TMS </a:t>
            </a:r>
            <a:r>
              <a:rPr lang="en-US" sz="1000" b="0" baseline="0" dirty="0" err="1" smtClean="0"/>
              <a:t>Tx</a:t>
            </a:r>
            <a:r>
              <a:rPr lang="en-US" sz="1000" b="0" baseline="0" dirty="0" smtClean="0"/>
              <a:t> course &amp; importance of consistency w/ meds, caffeine, and sleep as to not affect MT/seizure threshold (ST).  (TMS treatment team will f/u w/ Dr. Kumar and w/ primary provider/prescriber as needed during TMS treatment course with important updates.)</a:t>
            </a:r>
          </a:p>
          <a:p>
            <a:pPr marL="232943" indent="-232943">
              <a:buAutoNum type="arabicPeriod" startAt="2"/>
            </a:pPr>
            <a:endParaRPr lang="en-US" sz="1000" b="0" baseline="0" dirty="0" smtClean="0"/>
          </a:p>
          <a:p>
            <a:pPr marL="232943" indent="-232943">
              <a:buAutoNum type="arabicPeriod" startAt="2"/>
            </a:pPr>
            <a:r>
              <a:rPr lang="en-US" sz="1000" b="0" baseline="0" dirty="0" smtClean="0"/>
              <a:t>TMS treatment team will send confidential email re: pt.’s TMS summary (INTERAL PROVIDERS) and/or send pt. w/ copy of last TMS note to bring to next f/u appt. w/ referring provider (EXTERNAL PROVIDERS). </a:t>
            </a:r>
          </a:p>
          <a:p>
            <a:pPr marL="232943" indent="-232943">
              <a:buAutoNum type="arabicPeriod" startAt="2"/>
            </a:pPr>
            <a:endParaRPr lang="en-US" sz="1000" b="0" baseline="0" dirty="0" smtClean="0"/>
          </a:p>
          <a:p>
            <a:pPr marL="232943" indent="-232943">
              <a:buAutoNum type="arabicPeriod" startAt="2"/>
            </a:pPr>
            <a:r>
              <a:rPr lang="en-US" sz="1000" b="0" baseline="0" dirty="0" smtClean="0"/>
              <a:t>Pt. will attend post-TMS f/u appt. w/ Dr. Kumar.  </a:t>
            </a:r>
          </a:p>
          <a:p>
            <a:pPr marL="232943" indent="-232943">
              <a:buAutoNum type="arabicPeriod" startAt="2"/>
            </a:pPr>
            <a:endParaRPr lang="en-US" sz="1000" b="0" baseline="0" dirty="0" smtClean="0"/>
          </a:p>
          <a:p>
            <a:r>
              <a:rPr lang="en-US" sz="1000" b="1" baseline="0" dirty="0" smtClean="0"/>
              <a:t>***During your scheduled appt.’s w/ prior TMS patients that have previously benefited from TMS, please regularly screen them for need for/interest in additional course of TMS.  </a:t>
            </a:r>
          </a:p>
        </p:txBody>
      </p:sp>
      <p:sp>
        <p:nvSpPr>
          <p:cNvPr id="4" name="Slide Number Placeholder 3"/>
          <p:cNvSpPr>
            <a:spLocks noGrp="1"/>
          </p:cNvSpPr>
          <p:nvPr>
            <p:ph type="sldNum" sz="quarter" idx="10"/>
          </p:nvPr>
        </p:nvSpPr>
        <p:spPr/>
        <p:txBody>
          <a:bodyPr/>
          <a:lstStyle/>
          <a:p>
            <a:fld id="{6B0E082E-A3A4-49CC-9ADF-545B3CF40D7A}" type="slidenum">
              <a:rPr lang="en-US" smtClean="0"/>
              <a:t>10</a:t>
            </a:fld>
            <a:endParaRPr lang="en-US"/>
          </a:p>
        </p:txBody>
      </p:sp>
    </p:spTree>
    <p:extLst>
      <p:ext uri="{BB962C8B-B14F-4D97-AF65-F5344CB8AC3E}">
        <p14:creationId xmlns:p14="http://schemas.microsoft.com/office/powerpoint/2010/main" val="12960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E082E-A3A4-49CC-9ADF-545B3CF40D7A}" type="slidenum">
              <a:rPr lang="en-US" smtClean="0"/>
              <a:t>11</a:t>
            </a:fld>
            <a:endParaRPr lang="en-US"/>
          </a:p>
        </p:txBody>
      </p:sp>
    </p:spTree>
    <p:extLst>
      <p:ext uri="{BB962C8B-B14F-4D97-AF65-F5344CB8AC3E}">
        <p14:creationId xmlns:p14="http://schemas.microsoft.com/office/powerpoint/2010/main" val="158509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For patients that responded to an acute course</a:t>
            </a:r>
          </a:p>
          <a:p>
            <a:pPr marL="0" indent="0">
              <a:buFontTx/>
              <a:buNone/>
            </a:pPr>
            <a:endParaRPr lang="en-US" baseline="0" dirty="0" smtClean="0"/>
          </a:p>
          <a:p>
            <a:pPr marL="174708" indent="-174708">
              <a:buFontTx/>
              <a:buChar char="-"/>
            </a:pPr>
            <a:r>
              <a:rPr lang="en-US" b="0" baseline="0" dirty="0" smtClean="0"/>
              <a:t>Treatment protocol is individualized &amp; adjusted to obtain best pt. results.  Frequency &amp; duration will be based on clinical judgment (usually bi-weekly or 1x/mo.).</a:t>
            </a:r>
          </a:p>
          <a:p>
            <a:pPr marL="174708" indent="-174708">
              <a:buFontTx/>
              <a:buChar char="-"/>
            </a:pPr>
            <a:endParaRPr lang="en-US" b="1" baseline="0" dirty="0" smtClean="0"/>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US" b="0" dirty="0" smtClean="0"/>
              <a:t>Currently</a:t>
            </a:r>
            <a:r>
              <a:rPr lang="en-US" b="0" baseline="0" dirty="0" smtClean="0"/>
              <a:t> considered “off-label” to treat, as more clinical studies are needed to determine the most effective maintenance protocol as well as the patients who are most appropriate to receive it.  Therefore, it is </a:t>
            </a:r>
            <a:r>
              <a:rPr lang="en-US" b="1" baseline="0" dirty="0" smtClean="0"/>
              <a:t>not yet covered by Ins. </a:t>
            </a:r>
            <a:r>
              <a:rPr lang="en-US" b="1" baseline="0" dirty="0" smtClean="0"/>
              <a:t>Self-pay @ $250/</a:t>
            </a:r>
            <a:r>
              <a:rPr lang="en-US" b="1" baseline="0" dirty="0" err="1" smtClean="0"/>
              <a:t>Tx</a:t>
            </a:r>
            <a:r>
              <a:rPr lang="en-US" b="1" baseline="0" dirty="0" smtClean="0"/>
              <a:t>. for </a:t>
            </a:r>
            <a:r>
              <a:rPr lang="en-US" b="1" baseline="0" dirty="0" err="1" smtClean="0"/>
              <a:t>iTBS</a:t>
            </a:r>
            <a:r>
              <a:rPr lang="en-US" b="1" baseline="0" dirty="0" smtClean="0"/>
              <a:t>-P followed by standard dash protocol –OR- $125/</a:t>
            </a:r>
            <a:r>
              <a:rPr lang="en-US" b="1" baseline="0" dirty="0" err="1" smtClean="0"/>
              <a:t>Tx</a:t>
            </a:r>
            <a:r>
              <a:rPr lang="en-US" b="1" baseline="0" dirty="0" smtClean="0"/>
              <a:t>. for stand-alone, 3-min </a:t>
            </a:r>
            <a:r>
              <a:rPr lang="en-US" b="1" baseline="0" dirty="0" err="1" smtClean="0"/>
              <a:t>iTBS</a:t>
            </a:r>
            <a:r>
              <a:rPr lang="en-US" b="1" baseline="0" dirty="0" smtClean="0"/>
              <a:t> protocol (at 120% MT).  </a:t>
            </a:r>
            <a:r>
              <a:rPr lang="en-US" b="0" baseline="0" dirty="0" smtClean="0"/>
              <a:t>Will depend </a:t>
            </a:r>
            <a:r>
              <a:rPr lang="en-US" b="0" baseline="0" dirty="0" smtClean="0"/>
              <a:t>on treatment protocol best suited for pt</a:t>
            </a:r>
            <a:r>
              <a:rPr lang="en-US" b="0" baseline="0" dirty="0" smtClean="0"/>
              <a:t>. and/or patient affordability.  </a:t>
            </a:r>
            <a:r>
              <a:rPr lang="en-US" b="0" baseline="0" dirty="0" smtClean="0"/>
              <a:t>Due to cost, </a:t>
            </a:r>
            <a:r>
              <a:rPr lang="en-US" b="1" baseline="0" dirty="0" smtClean="0"/>
              <a:t>this is an optional treatment.</a:t>
            </a:r>
          </a:p>
          <a:p>
            <a:pPr marL="0" indent="0">
              <a:buFontTx/>
              <a:buNone/>
            </a:pPr>
            <a:endParaRPr lang="en-US" b="0" baseline="0" dirty="0" smtClean="0"/>
          </a:p>
        </p:txBody>
      </p:sp>
      <p:sp>
        <p:nvSpPr>
          <p:cNvPr id="4" name="Slide Number Placeholder 3"/>
          <p:cNvSpPr>
            <a:spLocks noGrp="1"/>
          </p:cNvSpPr>
          <p:nvPr>
            <p:ph type="sldNum" sz="quarter" idx="10"/>
          </p:nvPr>
        </p:nvSpPr>
        <p:spPr/>
        <p:txBody>
          <a:bodyPr/>
          <a:lstStyle/>
          <a:p>
            <a:fld id="{6B0E082E-A3A4-49CC-9ADF-545B3CF40D7A}" type="slidenum">
              <a:rPr lang="en-US" smtClean="0"/>
              <a:t>12</a:t>
            </a:fld>
            <a:endParaRPr lang="en-US"/>
          </a:p>
        </p:txBody>
      </p:sp>
    </p:spTree>
    <p:extLst>
      <p:ext uri="{BB962C8B-B14F-4D97-AF65-F5344CB8AC3E}">
        <p14:creationId xmlns:p14="http://schemas.microsoft.com/office/powerpoint/2010/main" val="2027449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baseline="0" dirty="0" smtClean="0"/>
              <a:t>SPRAVATO (</a:t>
            </a:r>
            <a:r>
              <a:rPr lang="en-US" sz="1000" baseline="0" dirty="0" err="1" smtClean="0"/>
              <a:t>esketamine</a:t>
            </a:r>
            <a:r>
              <a:rPr lang="en-US" sz="1000" baseline="0" dirty="0" smtClean="0"/>
              <a:t> nasal spray) is </a:t>
            </a:r>
            <a:r>
              <a:rPr lang="en-US" sz="1000" b="0" baseline="0" dirty="0" smtClean="0"/>
              <a:t>another option for TMS non-responders.  Moderate-good results for most patients that fall under this category. </a:t>
            </a:r>
            <a:endParaRPr lang="en-US" sz="1000" b="0" dirty="0" smtClean="0"/>
          </a:p>
          <a:p>
            <a:endParaRPr lang="en-US" sz="1000" b="0" dirty="0" smtClean="0"/>
          </a:p>
          <a:p>
            <a:r>
              <a:rPr lang="en-US" sz="1000" b="0" dirty="0" smtClean="0"/>
              <a:t>TMS</a:t>
            </a:r>
            <a:r>
              <a:rPr lang="en-US" sz="1000" b="0" baseline="0" dirty="0" smtClean="0"/>
              <a:t> is always considered first, because it’s less invasive &amp; associated w/ less side effects.  </a:t>
            </a:r>
            <a:r>
              <a:rPr lang="en-US" sz="1000" b="1" baseline="0" dirty="0" smtClean="0"/>
              <a:t>Important Note:  If you have a pt. w/ severe suicidal ideation (SI), SPRAVATO &gt; TMS, because it is proven to address SI w/in the first 24 hrs.</a:t>
            </a:r>
          </a:p>
          <a:p>
            <a:endParaRPr lang="en-US" sz="1000" b="0" baseline="0" dirty="0" smtClean="0"/>
          </a:p>
          <a:p>
            <a:r>
              <a:rPr lang="en-US" sz="1000" b="0" baseline="0" dirty="0" smtClean="0"/>
              <a:t>WARNING: SEDATION, DISSOCIATION; ABUSE AND MISUSE; and SUICIDAL THOUGHTS AND BEHAVIORS</a:t>
            </a:r>
          </a:p>
          <a:p>
            <a:r>
              <a:rPr lang="en-US" sz="1000" b="0" baseline="0" dirty="0" smtClean="0"/>
              <a:t>-   Risk for sedation and dissociation after administration. Monitor patients for at least two hours after administration.</a:t>
            </a:r>
          </a:p>
          <a:p>
            <a:pPr marL="174708" indent="-174708">
              <a:buFontTx/>
              <a:buChar char="-"/>
            </a:pPr>
            <a:r>
              <a:rPr lang="en-US" sz="1000" b="0" baseline="0" dirty="0" smtClean="0"/>
              <a:t>SPRAVATO® is only available through a restricted program called the SPRAVATO® REMS.</a:t>
            </a:r>
          </a:p>
          <a:p>
            <a:pPr marL="174708" indent="-174708">
              <a:buFontTx/>
              <a:buChar char="-"/>
            </a:pPr>
            <a:r>
              <a:rPr lang="en-US" sz="1000" b="0" baseline="0" dirty="0" smtClean="0"/>
              <a:t>Other potential side effects:  Nausea/vomiting (avoid food for at least 2 hrs. before &amp; drinking for at least 30 min. prior); increased blood pressure (monitored before, during, &amp; after); short-term cognitive impairment; impaired ability to drive &amp; operate machinery (arrange transport home); bladder problems; embryo-fetal toxicity; dizziness/vertigo; numbness; anxiety; lack of energy; feeling drunk.</a:t>
            </a:r>
          </a:p>
          <a:p>
            <a:pPr marL="174708" indent="-174708">
              <a:buFontTx/>
              <a:buChar char="-"/>
            </a:pPr>
            <a:r>
              <a:rPr lang="en-US" sz="1000" b="0" baseline="0" dirty="0" smtClean="0"/>
              <a:t>If side effects occur, they usually happen right after taking SPRAVATO &amp; go away same day.</a:t>
            </a:r>
          </a:p>
          <a:p>
            <a:pPr marL="174708" indent="-174708">
              <a:buFontTx/>
              <a:buChar char="-"/>
            </a:pPr>
            <a:endParaRPr lang="en-US" sz="1000" b="0" baseline="0" dirty="0" smtClean="0"/>
          </a:p>
          <a:p>
            <a:r>
              <a:rPr lang="en-US" sz="1000" b="0" baseline="0" dirty="0" smtClean="0"/>
              <a:t>SPRAVATO at ACS </a:t>
            </a:r>
            <a:r>
              <a:rPr lang="en-US" sz="1000" b="0" baseline="0" dirty="0" smtClean="0"/>
              <a:t>in Hartford Monday and Wednesdays and Tuesday-Friday in West Bend.</a:t>
            </a:r>
            <a:endParaRPr lang="en-US" sz="1000" b="0" baseline="0" dirty="0" smtClean="0"/>
          </a:p>
          <a:p>
            <a:endParaRPr lang="en-US" sz="1000" b="0" baseline="0" dirty="0" smtClean="0"/>
          </a:p>
          <a:p>
            <a:r>
              <a:rPr lang="en-US" sz="1000" b="0" baseline="0" dirty="0" smtClean="0"/>
              <a:t>SPRAVATO ACS contact- Mona Davidson, P: (262) 338-2717, Ext. 113</a:t>
            </a:r>
          </a:p>
        </p:txBody>
      </p:sp>
      <p:sp>
        <p:nvSpPr>
          <p:cNvPr id="4" name="Slide Number Placeholder 3"/>
          <p:cNvSpPr>
            <a:spLocks noGrp="1"/>
          </p:cNvSpPr>
          <p:nvPr>
            <p:ph type="sldNum" sz="quarter" idx="10"/>
          </p:nvPr>
        </p:nvSpPr>
        <p:spPr/>
        <p:txBody>
          <a:bodyPr/>
          <a:lstStyle/>
          <a:p>
            <a:fld id="{6B0E082E-A3A4-49CC-9ADF-545B3CF40D7A}" type="slidenum">
              <a:rPr lang="en-US" smtClean="0"/>
              <a:t>13</a:t>
            </a:fld>
            <a:endParaRPr lang="en-US"/>
          </a:p>
        </p:txBody>
      </p:sp>
    </p:spTree>
    <p:extLst>
      <p:ext uri="{BB962C8B-B14F-4D97-AF65-F5344CB8AC3E}">
        <p14:creationId xmlns:p14="http://schemas.microsoft.com/office/powerpoint/2010/main" val="45154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do not hesitate to reach out to us with any additional questions/concerns.</a:t>
            </a:r>
          </a:p>
          <a:p>
            <a:endParaRPr lang="en-US" dirty="0" smtClean="0"/>
          </a:p>
          <a:p>
            <a:r>
              <a:rPr lang="en-US" dirty="0" smtClean="0"/>
              <a:t>Thank</a:t>
            </a:r>
            <a:r>
              <a:rPr lang="en-US" baseline="0" dirty="0" smtClean="0"/>
              <a:t> you!</a:t>
            </a:r>
          </a:p>
          <a:p>
            <a:endParaRPr lang="en-US" baseline="0" dirty="0" smtClean="0"/>
          </a:p>
          <a:p>
            <a:r>
              <a:rPr lang="en-US" baseline="0" dirty="0" smtClean="0"/>
              <a:t>Danielle Jensen, RN, TMS Coordinator &amp; Technician</a:t>
            </a:r>
          </a:p>
          <a:p>
            <a:r>
              <a:rPr lang="en-US" baseline="0" dirty="0" smtClean="0"/>
              <a:t>djensen@affiliatedclinical.com</a:t>
            </a:r>
          </a:p>
          <a:p>
            <a:r>
              <a:rPr lang="en-US" baseline="0" dirty="0" smtClean="0"/>
              <a:t/>
            </a:r>
            <a:br>
              <a:rPr lang="en-US" baseline="0" dirty="0" smtClean="0"/>
            </a:br>
            <a:r>
              <a:rPr lang="en-US" baseline="0" dirty="0" smtClean="0"/>
              <a:t>Jackie </a:t>
            </a:r>
            <a:r>
              <a:rPr lang="en-US" baseline="0" dirty="0" err="1" smtClean="0"/>
              <a:t>Naumann</a:t>
            </a:r>
            <a:r>
              <a:rPr lang="en-US" baseline="0" dirty="0" smtClean="0"/>
              <a:t>, CMA, TMS Technician</a:t>
            </a:r>
          </a:p>
          <a:p>
            <a:r>
              <a:rPr lang="en-US" baseline="0" dirty="0" smtClean="0"/>
              <a:t>jnaumann@affiliatedclinical.com</a:t>
            </a:r>
          </a:p>
          <a:p>
            <a:endParaRPr lang="en-US" baseline="0" dirty="0" smtClean="0"/>
          </a:p>
          <a:p>
            <a:r>
              <a:rPr lang="en-US" baseline="0" dirty="0" smtClean="0"/>
              <a:t>Affiliated Clinical Services</a:t>
            </a:r>
          </a:p>
          <a:p>
            <a:r>
              <a:rPr lang="en-US" baseline="0" dirty="0" smtClean="0"/>
              <a:t>111 E. Washington St.</a:t>
            </a:r>
          </a:p>
          <a:p>
            <a:r>
              <a:rPr lang="en-US" baseline="0" dirty="0" smtClean="0"/>
              <a:t>West Bend, WI  53095</a:t>
            </a:r>
          </a:p>
          <a:p>
            <a:r>
              <a:rPr lang="en-US" baseline="0" dirty="0" smtClean="0"/>
              <a:t>P: (262) 338-2717, Ext. 206</a:t>
            </a:r>
          </a:p>
          <a:p>
            <a:r>
              <a:rPr lang="en-US" baseline="0" dirty="0" smtClean="0"/>
              <a:t>F: (262) 338-9767</a:t>
            </a:r>
            <a:endParaRPr lang="en-US" dirty="0"/>
          </a:p>
        </p:txBody>
      </p:sp>
      <p:sp>
        <p:nvSpPr>
          <p:cNvPr id="4" name="Slide Number Placeholder 3"/>
          <p:cNvSpPr>
            <a:spLocks noGrp="1"/>
          </p:cNvSpPr>
          <p:nvPr>
            <p:ph type="sldNum" sz="quarter" idx="10"/>
          </p:nvPr>
        </p:nvSpPr>
        <p:spPr/>
        <p:txBody>
          <a:bodyPr/>
          <a:lstStyle/>
          <a:p>
            <a:fld id="{6B0E082E-A3A4-49CC-9ADF-545B3CF40D7A}" type="slidenum">
              <a:rPr lang="en-US" smtClean="0"/>
              <a:t>14</a:t>
            </a:fld>
            <a:endParaRPr lang="en-US"/>
          </a:p>
        </p:txBody>
      </p:sp>
    </p:spTree>
    <p:extLst>
      <p:ext uri="{BB962C8B-B14F-4D97-AF65-F5344CB8AC3E}">
        <p14:creationId xmlns:p14="http://schemas.microsoft.com/office/powerpoint/2010/main" val="157310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Blood flow,</a:t>
            </a:r>
            <a:r>
              <a:rPr lang="en-US" baseline="0" dirty="0" smtClean="0"/>
              <a:t> oxygen, and blood sugar to the brain are also reduced in depression.</a:t>
            </a:r>
            <a:endParaRPr lang="en-US" dirty="0"/>
          </a:p>
        </p:txBody>
      </p:sp>
      <p:sp>
        <p:nvSpPr>
          <p:cNvPr id="4" name="Slide Number Placeholder 3"/>
          <p:cNvSpPr>
            <a:spLocks noGrp="1"/>
          </p:cNvSpPr>
          <p:nvPr>
            <p:ph type="sldNum" sz="quarter" idx="10"/>
          </p:nvPr>
        </p:nvSpPr>
        <p:spPr/>
        <p:txBody>
          <a:bodyPr/>
          <a:lstStyle/>
          <a:p>
            <a:fld id="{6B0E082E-A3A4-49CC-9ADF-545B3CF40D7A}" type="slidenum">
              <a:rPr lang="en-US" smtClean="0"/>
              <a:t>2</a:t>
            </a:fld>
            <a:endParaRPr lang="en-US"/>
          </a:p>
        </p:txBody>
      </p:sp>
    </p:spTree>
    <p:extLst>
      <p:ext uri="{BB962C8B-B14F-4D97-AF65-F5344CB8AC3E}">
        <p14:creationId xmlns:p14="http://schemas.microsoft.com/office/powerpoint/2010/main" val="328883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7">
              <a:defRPr/>
            </a:pPr>
            <a:r>
              <a:rPr lang="en-US" baseline="0" dirty="0" smtClean="0"/>
              <a:t>During a patient’s 4</a:t>
            </a:r>
            <a:r>
              <a:rPr lang="en-US" baseline="30000" dirty="0" smtClean="0"/>
              <a:t>th</a:t>
            </a:r>
            <a:r>
              <a:rPr lang="en-US" baseline="0" dirty="0" smtClean="0"/>
              <a:t> antidepressant med trial, the chances of them reaching remission from depression is &lt;7%!</a:t>
            </a:r>
            <a:endParaRPr lang="en-US" baseline="0" dirty="0"/>
          </a:p>
        </p:txBody>
      </p:sp>
      <p:sp>
        <p:nvSpPr>
          <p:cNvPr id="4" name="Slide Number Placeholder 3"/>
          <p:cNvSpPr>
            <a:spLocks noGrp="1"/>
          </p:cNvSpPr>
          <p:nvPr>
            <p:ph type="sldNum" sz="quarter" idx="5"/>
          </p:nvPr>
        </p:nvSpPr>
        <p:spPr/>
        <p:txBody>
          <a:bodyPr/>
          <a:lstStyle/>
          <a:p>
            <a:pPr defTabSz="1863174">
              <a:defRPr/>
            </a:pPr>
            <a:fld id="{006BE02D-20C0-F840-AFAC-BEA99C74FDC2}" type="slidenum">
              <a:rPr lang="en-US">
                <a:solidFill>
                  <a:prstClr val="black"/>
                </a:solidFill>
                <a:latin typeface="Calibri"/>
              </a:rPr>
              <a:pPr defTabSz="1863174">
                <a:defRPr/>
              </a:pPr>
              <a:t>3</a:t>
            </a:fld>
            <a:endParaRPr lang="en-US" dirty="0">
              <a:solidFill>
                <a:prstClr val="black"/>
              </a:solidFill>
              <a:latin typeface="Calibri"/>
            </a:endParaRPr>
          </a:p>
        </p:txBody>
      </p:sp>
    </p:spTree>
    <p:extLst>
      <p:ext uri="{BB962C8B-B14F-4D97-AF65-F5344CB8AC3E}">
        <p14:creationId xmlns:p14="http://schemas.microsoft.com/office/powerpoint/2010/main" val="305699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7">
              <a:defRPr/>
            </a:pPr>
            <a:r>
              <a:rPr lang="en-US" dirty="0" smtClean="0"/>
              <a:t>Additionally,</a:t>
            </a:r>
            <a:r>
              <a:rPr lang="en-US" baseline="0" dirty="0" smtClean="0"/>
              <a:t> w/ each subsequent antidepressant medication trial, the more likely a patient is to discontinue the medication due to intolerable side effects. </a:t>
            </a:r>
            <a:endParaRPr lang="en-US" dirty="0"/>
          </a:p>
        </p:txBody>
      </p:sp>
      <p:sp>
        <p:nvSpPr>
          <p:cNvPr id="4" name="Slide Number Placeholder 3"/>
          <p:cNvSpPr>
            <a:spLocks noGrp="1"/>
          </p:cNvSpPr>
          <p:nvPr>
            <p:ph type="sldNum" sz="quarter" idx="5"/>
          </p:nvPr>
        </p:nvSpPr>
        <p:spPr/>
        <p:txBody>
          <a:bodyPr/>
          <a:lstStyle/>
          <a:p>
            <a:pPr defTabSz="1863174">
              <a:defRPr/>
            </a:pPr>
            <a:fld id="{006BE02D-20C0-F840-AFAC-BEA99C74FDC2}" type="slidenum">
              <a:rPr lang="en-US">
                <a:solidFill>
                  <a:prstClr val="black"/>
                </a:solidFill>
                <a:latin typeface="Calibri"/>
              </a:rPr>
              <a:pPr defTabSz="1863174">
                <a:defRPr/>
              </a:pPr>
              <a:t>4</a:t>
            </a:fld>
            <a:endParaRPr lang="en-US" dirty="0">
              <a:solidFill>
                <a:prstClr val="black"/>
              </a:solidFill>
              <a:latin typeface="Calibri"/>
            </a:endParaRPr>
          </a:p>
        </p:txBody>
      </p:sp>
    </p:spTree>
    <p:extLst>
      <p:ext uri="{BB962C8B-B14F-4D97-AF65-F5344CB8AC3E}">
        <p14:creationId xmlns:p14="http://schemas.microsoft.com/office/powerpoint/2010/main" val="264790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7">
              <a:defRPr/>
            </a:pPr>
            <a:r>
              <a:rPr lang="en-US" b="0" dirty="0" smtClean="0"/>
              <a:t>How it works-</a:t>
            </a:r>
            <a:r>
              <a:rPr lang="en-US" b="0" baseline="0" dirty="0" smtClean="0"/>
              <a:t> </a:t>
            </a:r>
            <a:r>
              <a:rPr lang="en-US" dirty="0" smtClean="0"/>
              <a:t>A closed, magnetic coil is placed</a:t>
            </a:r>
            <a:r>
              <a:rPr lang="en-US" baseline="0" dirty="0" smtClean="0"/>
              <a:t> on the left side of the head, over the left prefrontal cortex.  The coil delivers intermittent magnetic pulses (like that of an MRI machine) to target the areas of the brain that are underactive in depression.  This results in the increased production of “feel-good” chemical messengers (i.e. serotonin, dopamine, norepinephrine).  </a:t>
            </a:r>
          </a:p>
          <a:p>
            <a:pPr defTabSz="931587">
              <a:defRPr/>
            </a:pPr>
            <a:endParaRPr lang="en-US" baseline="0" dirty="0" smtClean="0"/>
          </a:p>
          <a:p>
            <a:pPr defTabSz="931587">
              <a:defRPr/>
            </a:pPr>
            <a:r>
              <a:rPr lang="en-US" baseline="0" dirty="0" smtClean="0"/>
              <a:t>Patients will feel a tapping sensation and hear clicking noises as the pulses are being delivered.  </a:t>
            </a:r>
            <a:endParaRPr lang="en-US" dirty="0"/>
          </a:p>
        </p:txBody>
      </p:sp>
      <p:sp>
        <p:nvSpPr>
          <p:cNvPr id="4" name="Slide Number Placeholder 3"/>
          <p:cNvSpPr>
            <a:spLocks noGrp="1"/>
          </p:cNvSpPr>
          <p:nvPr>
            <p:ph type="sldNum" sz="quarter" idx="5"/>
          </p:nvPr>
        </p:nvSpPr>
        <p:spPr/>
        <p:txBody>
          <a:bodyPr/>
          <a:lstStyle/>
          <a:p>
            <a:pPr defTabSz="1863174">
              <a:defRPr/>
            </a:pPr>
            <a:fld id="{006BE02D-20C0-F840-AFAC-BEA99C74FDC2}" type="slidenum">
              <a:rPr lang="en-US">
                <a:solidFill>
                  <a:prstClr val="black"/>
                </a:solidFill>
                <a:latin typeface="Calibri"/>
              </a:rPr>
              <a:pPr defTabSz="1863174">
                <a:defRPr/>
              </a:pPr>
              <a:t>5</a:t>
            </a:fld>
            <a:endParaRPr lang="en-US" dirty="0">
              <a:solidFill>
                <a:prstClr val="black"/>
              </a:solidFill>
              <a:latin typeface="Calibri"/>
            </a:endParaRPr>
          </a:p>
        </p:txBody>
      </p:sp>
    </p:spTree>
    <p:extLst>
      <p:ext uri="{BB962C8B-B14F-4D97-AF65-F5344CB8AC3E}">
        <p14:creationId xmlns:p14="http://schemas.microsoft.com/office/powerpoint/2010/main" val="286249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It</a:t>
            </a:r>
            <a:r>
              <a:rPr lang="en-US" sz="1000" baseline="0" dirty="0" smtClean="0"/>
              <a:t> is r</a:t>
            </a:r>
            <a:r>
              <a:rPr lang="en-US" sz="1000" dirty="0" smtClean="0"/>
              <a:t>ecommended</a:t>
            </a:r>
            <a:r>
              <a:rPr lang="en-US" sz="1000" baseline="0" dirty="0" smtClean="0"/>
              <a:t> that a p</a:t>
            </a:r>
            <a:r>
              <a:rPr lang="en-US" sz="1000" dirty="0" smtClean="0"/>
              <a:t>rophylactic mild analgesic</a:t>
            </a:r>
            <a:r>
              <a:rPr lang="en-US" sz="1000" baseline="0" dirty="0" smtClean="0"/>
              <a:t> medication (i.e. acetaminophen, ibuprofen) is taken 45 min. prior to scheduled TMS treatments, at least for the initial weeks. </a:t>
            </a:r>
          </a:p>
          <a:p>
            <a:endParaRPr lang="en-US" sz="1000" baseline="0" dirty="0" smtClean="0"/>
          </a:p>
          <a:p>
            <a:r>
              <a:rPr lang="en-US" sz="1000" b="0" baseline="0" dirty="0" smtClean="0"/>
              <a:t>Only during TMS pulsing, facial twitching </a:t>
            </a:r>
            <a:r>
              <a:rPr lang="en-US" sz="1000" baseline="0" dirty="0" smtClean="0"/>
              <a:t>(left brow/lower jaw) is normal, but minor adjustments can be made if it is causing discomfort. </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smtClean="0"/>
              <a:t>Magstim is the only TMS device with no reported seizures, because it monitors four coil position parameters consistently during treatment. </a:t>
            </a:r>
            <a:r>
              <a:rPr lang="en-US" sz="1000" kern="1200" dirty="0" smtClean="0">
                <a:solidFill>
                  <a:schemeClr val="tx1"/>
                </a:solidFill>
                <a:effectLst/>
                <a:latin typeface="+mn-lt"/>
                <a:ea typeface="+mn-ea"/>
                <a:cs typeface="+mn-cs"/>
              </a:rPr>
              <a:t>The overall chance of seizure with a standard TMS device under ordinary clinical use is approximately &lt; 0.1%.</a:t>
            </a:r>
            <a:endParaRPr lang="en-US" sz="1000" b="0" baseline="0" dirty="0" smtClean="0"/>
          </a:p>
          <a:p>
            <a:endParaRPr lang="en-US" sz="1000" b="0" baseline="0" dirty="0" smtClean="0"/>
          </a:p>
          <a:p>
            <a:r>
              <a:rPr lang="en-US" sz="1000" b="0" baseline="0" dirty="0" smtClean="0"/>
              <a:t>TMS is different from electroconvulsive therapy (ECT)</a:t>
            </a:r>
            <a:r>
              <a:rPr lang="en-US" sz="1000" b="1" baseline="0" dirty="0" smtClean="0"/>
              <a:t> </a:t>
            </a:r>
            <a:r>
              <a:rPr lang="en-US" sz="1000" b="0" baseline="0" dirty="0" smtClean="0"/>
              <a:t>in the following ways- </a:t>
            </a:r>
            <a:r>
              <a:rPr lang="en-US" sz="1000" baseline="0" dirty="0" smtClean="0"/>
              <a:t>TMS uses a magnetic coil vs. electric currents.  TMS does </a:t>
            </a:r>
            <a:r>
              <a:rPr lang="en-US" sz="1000" i="0" baseline="0" dirty="0" smtClean="0"/>
              <a:t>NOT</a:t>
            </a:r>
            <a:r>
              <a:rPr lang="en-US" sz="1000" baseline="0" dirty="0" smtClean="0"/>
              <a:t> induce a seizure; in fact, we take special precautions to reduce the risks of seizures.  General anesthesia is NOT used for TMS; patients are awake during treatments.  There is no recovery time needed post TMS treatments; therefore, there are no driving restrictions.  Lastly, TMS is NOT associated with memory loss/confusion, a well-known side effect of ECT. </a:t>
            </a:r>
          </a:p>
          <a:p>
            <a:endParaRPr lang="en-US" sz="1000" baseline="0" dirty="0" smtClean="0"/>
          </a:p>
          <a:p>
            <a:r>
              <a:rPr lang="en-US" sz="1000" kern="1200" dirty="0" smtClean="0">
                <a:solidFill>
                  <a:schemeClr val="tx1"/>
                </a:solidFill>
                <a:effectLst/>
                <a:latin typeface="+mn-lt"/>
                <a:ea typeface="+mn-ea"/>
                <a:cs typeface="+mn-cs"/>
              </a:rPr>
              <a:t>Mood fluctuations can be common during the first half of TMS, as your brain is essentially being re-wired.  Moods should then level out and improve.</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Some may experience the “TMS dip” – a temporary worsening of depressive symptoms.  This is normal and usually precedes when one starts to experience</a:t>
            </a:r>
            <a:r>
              <a:rPr lang="en-US" sz="1000" kern="1200" baseline="0" dirty="0" smtClean="0">
                <a:solidFill>
                  <a:schemeClr val="tx1"/>
                </a:solidFill>
                <a:effectLst/>
                <a:latin typeface="+mn-lt"/>
                <a:ea typeface="+mn-ea"/>
                <a:cs typeface="+mn-cs"/>
              </a:rPr>
              <a:t> the noticeable, </a:t>
            </a:r>
            <a:r>
              <a:rPr lang="en-US" sz="1000" kern="1200" dirty="0" smtClean="0">
                <a:solidFill>
                  <a:schemeClr val="tx1"/>
                </a:solidFill>
                <a:effectLst/>
                <a:latin typeface="+mn-lt"/>
                <a:ea typeface="+mn-ea"/>
                <a:cs typeface="+mn-cs"/>
              </a:rPr>
              <a:t>positive changes of TMS.</a:t>
            </a:r>
            <a:endParaRPr lang="en-US" sz="1000" dirty="0"/>
          </a:p>
        </p:txBody>
      </p:sp>
      <p:sp>
        <p:nvSpPr>
          <p:cNvPr id="4" name="Slide Number Placeholder 3"/>
          <p:cNvSpPr>
            <a:spLocks noGrp="1"/>
          </p:cNvSpPr>
          <p:nvPr>
            <p:ph type="sldNum" sz="quarter" idx="10"/>
          </p:nvPr>
        </p:nvSpPr>
        <p:spPr/>
        <p:txBody>
          <a:bodyPr/>
          <a:lstStyle/>
          <a:p>
            <a:fld id="{6B0E082E-A3A4-49CC-9ADF-545B3CF40D7A}" type="slidenum">
              <a:rPr lang="en-US" smtClean="0"/>
              <a:t>6</a:t>
            </a:fld>
            <a:endParaRPr lang="en-US"/>
          </a:p>
        </p:txBody>
      </p:sp>
    </p:spTree>
    <p:extLst>
      <p:ext uri="{BB962C8B-B14F-4D97-AF65-F5344CB8AC3E}">
        <p14:creationId xmlns:p14="http://schemas.microsoft.com/office/powerpoint/2010/main" val="393413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7">
              <a:defRPr/>
            </a:pPr>
            <a:r>
              <a:rPr lang="en-US" dirty="0" smtClean="0"/>
              <a:t>Motor threshold (MT) determination (aka TMS</a:t>
            </a:r>
            <a:r>
              <a:rPr lang="en-US" baseline="0" dirty="0" smtClean="0"/>
              <a:t> “Mapping”)</a:t>
            </a:r>
            <a:r>
              <a:rPr lang="en-US" dirty="0" smtClean="0"/>
              <a:t>=</a:t>
            </a:r>
            <a:r>
              <a:rPr lang="en-US" baseline="0" dirty="0" smtClean="0"/>
              <a:t> </a:t>
            </a:r>
            <a:r>
              <a:rPr lang="en-US" b="0" baseline="0" dirty="0" smtClean="0"/>
              <a:t>Determining the minimum amt. of stimulation intensity to elicit an involuntary motor response in the right hand (specifically the R. thumb/index finger) as an adequate indicator of finding the correct treatment location (lt. prefrontal cortex).  </a:t>
            </a:r>
            <a:endParaRPr lang="en-US" b="1" baseline="0" dirty="0" smtClean="0"/>
          </a:p>
          <a:p>
            <a:pPr defTabSz="931587">
              <a:defRPr/>
            </a:pPr>
            <a:endParaRPr lang="en-US" b="1" baseline="0" dirty="0" smtClean="0"/>
          </a:p>
          <a:p>
            <a:pPr defTabSz="931587">
              <a:defRPr/>
            </a:pPr>
            <a:r>
              <a:rPr lang="en-US" b="0" baseline="0" dirty="0" smtClean="0"/>
              <a:t>The mapping appt. is longer than a standard treatment session (approx. 1.5-2 hours total).  This includes the first treatment that a patient will receive following their mapping.</a:t>
            </a:r>
          </a:p>
          <a:p>
            <a:pPr defTabSz="931587">
              <a:defRPr/>
            </a:pPr>
            <a:endParaRPr lang="en-US" baseline="0" dirty="0" smtClean="0"/>
          </a:p>
        </p:txBody>
      </p:sp>
      <p:sp>
        <p:nvSpPr>
          <p:cNvPr id="4" name="Slide Number Placeholder 3"/>
          <p:cNvSpPr>
            <a:spLocks noGrp="1"/>
          </p:cNvSpPr>
          <p:nvPr>
            <p:ph type="sldNum" sz="quarter" idx="5"/>
          </p:nvPr>
        </p:nvSpPr>
        <p:spPr/>
        <p:txBody>
          <a:bodyPr/>
          <a:lstStyle/>
          <a:p>
            <a:pPr defTabSz="1863174">
              <a:defRPr/>
            </a:pPr>
            <a:fld id="{006BE02D-20C0-F840-AFAC-BEA99C74FDC2}" type="slidenum">
              <a:rPr lang="en-US">
                <a:solidFill>
                  <a:prstClr val="black"/>
                </a:solidFill>
                <a:latin typeface="Calibri Light"/>
              </a:rPr>
              <a:pPr defTabSz="1863174">
                <a:defRPr/>
              </a:pPr>
              <a:t>7</a:t>
            </a:fld>
            <a:endParaRPr lang="en-US" dirty="0">
              <a:solidFill>
                <a:prstClr val="black"/>
              </a:solidFill>
              <a:latin typeface="Calibri Light"/>
            </a:endParaRPr>
          </a:p>
        </p:txBody>
      </p:sp>
    </p:spTree>
    <p:extLst>
      <p:ext uri="{BB962C8B-B14F-4D97-AF65-F5344CB8AC3E}">
        <p14:creationId xmlns:p14="http://schemas.microsoft.com/office/powerpoint/2010/main" val="2856281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950" baseline="0" dirty="0" smtClean="0"/>
              <a:t>Progress is primarily measured by weekly Patient Health Questionnaire (PHQ-9) scores.  (PHQ-9 scoring:  Highest 27, lowest 0)</a:t>
            </a:r>
          </a:p>
          <a:p>
            <a:pPr defTabSz="931774">
              <a:defRPr/>
            </a:pPr>
            <a:endParaRPr lang="en-US" sz="950" baseline="0" dirty="0" smtClean="0"/>
          </a:p>
          <a:p>
            <a:pPr defTabSz="931774">
              <a:defRPr/>
            </a:pPr>
            <a:r>
              <a:rPr lang="en-US" sz="950" baseline="0" dirty="0" smtClean="0"/>
              <a:t>“Responding” to treatment means that patients will experience a </a:t>
            </a:r>
            <a:r>
              <a:rPr lang="en-US" sz="950" i="1" baseline="0" dirty="0" smtClean="0"/>
              <a:t>&gt;</a:t>
            </a:r>
            <a:r>
              <a:rPr lang="en-US" sz="950" baseline="0" dirty="0" smtClean="0"/>
              <a:t>50% decrease in depressive symptoms. </a:t>
            </a:r>
          </a:p>
          <a:p>
            <a:pPr defTabSz="931774">
              <a:defRPr/>
            </a:pPr>
            <a:r>
              <a:rPr lang="en-US" sz="950" baseline="0" dirty="0" smtClean="0"/>
              <a:t>“Remission” from depression is classified as a score of 4 or less on a PHQ-9. </a:t>
            </a:r>
          </a:p>
          <a:p>
            <a:endParaRPr lang="en-US" sz="950" baseline="0" dirty="0" smtClean="0"/>
          </a:p>
          <a:p>
            <a:r>
              <a:rPr lang="en-US" sz="950" b="0" baseline="0" dirty="0" smtClean="0"/>
              <a:t>When does one start to notice a difference?  </a:t>
            </a:r>
          </a:p>
          <a:p>
            <a:r>
              <a:rPr lang="en-US" sz="950" b="0" baseline="0" dirty="0" smtClean="0"/>
              <a:t>- It’s extremely individualized!  The </a:t>
            </a:r>
            <a:r>
              <a:rPr lang="en-US" sz="950" b="0" i="1" baseline="0" dirty="0" smtClean="0"/>
              <a:t>average</a:t>
            </a:r>
            <a:r>
              <a:rPr lang="en-US" sz="950" b="0" baseline="0" dirty="0" smtClean="0"/>
              <a:t> is by the 20</a:t>
            </a:r>
            <a:r>
              <a:rPr lang="en-US" sz="950" b="0" baseline="30000" dirty="0" smtClean="0"/>
              <a:t>th</a:t>
            </a:r>
            <a:r>
              <a:rPr lang="en-US" sz="950" b="0" baseline="0" dirty="0" smtClean="0"/>
              <a:t> treatment (end of the 4</a:t>
            </a:r>
            <a:r>
              <a:rPr lang="en-US" sz="950" b="0" baseline="30000" dirty="0" smtClean="0"/>
              <a:t>th</a:t>
            </a:r>
            <a:r>
              <a:rPr lang="en-US" sz="950" b="0" baseline="0" dirty="0" smtClean="0"/>
              <a:t> week).</a:t>
            </a:r>
          </a:p>
          <a:p>
            <a:r>
              <a:rPr lang="en-US" sz="950" b="0" baseline="0" dirty="0" smtClean="0"/>
              <a:t>- Option of adding intermittent theta-burst stimulation priming (</a:t>
            </a:r>
            <a:r>
              <a:rPr lang="en-US" sz="950" b="0" baseline="0" dirty="0" err="1" smtClean="0"/>
              <a:t>iTBS</a:t>
            </a:r>
            <a:r>
              <a:rPr lang="en-US" sz="950" b="0" baseline="0" dirty="0" smtClean="0"/>
              <a:t>-P) augmentation if a patient is not noticing much of a difference by that time.  Patients will receive 3 min. </a:t>
            </a:r>
            <a:r>
              <a:rPr lang="en-US" sz="950" baseline="0" dirty="0" smtClean="0"/>
              <a:t>of lower intensity pulses (80% MT) immediately prior to the standard dash protocol (19 min. at 120% MT) for the remainder of their treatments.  This primes the cortex of the brain to be more receptive to the effects of the standard protocol.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baseline="0" dirty="0" smtClean="0"/>
              <a:t>Craig </a:t>
            </a:r>
            <a:r>
              <a:rPr lang="en-US" sz="950" baseline="0" dirty="0" err="1" smtClean="0"/>
              <a:t>Groskreutz</a:t>
            </a:r>
            <a:r>
              <a:rPr lang="en-US" sz="950" baseline="0" dirty="0" smtClean="0"/>
              <a:t>, </a:t>
            </a:r>
            <a:r>
              <a:rPr lang="en-US" sz="950" baseline="0" dirty="0" err="1" smtClean="0"/>
              <a:t>PsyD</a:t>
            </a:r>
            <a:r>
              <a:rPr lang="en-US" sz="950" baseline="0" dirty="0" smtClean="0"/>
              <a:t>, LPC heads the </a:t>
            </a:r>
            <a:r>
              <a:rPr lang="en-US" sz="950" b="0" baseline="0" dirty="0" smtClean="0"/>
              <a:t>TMS research program at ACS.  This involves obtaining a baseline &amp; ending Symptom Checklist (SCL)-90-R &amp; a weekly Beck Depression Inventory (BDI) from the patients that consent to participate.  In addition to the anti-depressive benefits of TMS, the SCL-90-R is currently showing a 12-23% symptom reduction in </a:t>
            </a:r>
            <a:r>
              <a:rPr lang="en-US" sz="950" b="0" i="0" u="none" baseline="0" dirty="0" smtClean="0"/>
              <a:t>ALL</a:t>
            </a:r>
            <a:r>
              <a:rPr lang="en-US" sz="950" b="0" baseline="0" dirty="0" smtClean="0"/>
              <a:t> other areas as well- somatization, obsessive-compulsive, interpersonal sensitivity, anxiety, hostility, phobic anxiety, paranoid ideation (highest reduction), &amp; psychoticism.  BDI’s show an overall symptom reduction of 59% from wk. 1 to wk. 11.  </a:t>
            </a:r>
            <a:endParaRPr lang="en-US" sz="950" baseline="0" dirty="0" smtClean="0"/>
          </a:p>
          <a:p>
            <a:pPr defTabSz="931774">
              <a:defRPr/>
            </a:pPr>
            <a:endParaRPr lang="en-US" sz="950" baseline="0" dirty="0" smtClean="0"/>
          </a:p>
          <a:p>
            <a:pPr defTabSz="931774">
              <a:defRPr/>
            </a:pPr>
            <a:r>
              <a:rPr lang="en-US" sz="950" b="0" baseline="0" dirty="0" smtClean="0"/>
              <a:t>Per national statistics, approx. 1/3 of patients treated will end up needing a second course of TMS </a:t>
            </a:r>
            <a:r>
              <a:rPr lang="en-US" sz="950" baseline="0" dirty="0" smtClean="0"/>
              <a:t>at least 6 months after the first (the re-treatment rate at ACS tends to be much lower).  Ins. should cover it if the patient responded to a previous acute course of TMS.</a:t>
            </a:r>
            <a:endParaRPr lang="en-US" sz="950" dirty="0" smtClean="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342FF32F-CF76-4B22-95AD-3128BD67B05D}" type="slidenum">
              <a:rPr lang="en-US" altLang="en-US">
                <a:solidFill>
                  <a:prstClr val="black"/>
                </a:solidFill>
                <a:latin typeface="Arial Regular"/>
              </a:rPr>
              <a:pPr defTabSz="931774" fontAlgn="base">
                <a:spcBef>
                  <a:spcPct val="0"/>
                </a:spcBef>
                <a:spcAft>
                  <a:spcPct val="0"/>
                </a:spcAft>
                <a:defRPr/>
              </a:pPr>
              <a:t>8</a:t>
            </a:fld>
            <a:endParaRPr lang="en-US" altLang="en-US" dirty="0">
              <a:solidFill>
                <a:prstClr val="black"/>
              </a:solidFill>
              <a:latin typeface="Arial Regular"/>
            </a:endParaRPr>
          </a:p>
        </p:txBody>
      </p:sp>
    </p:spTree>
    <p:extLst>
      <p:ext uri="{BB962C8B-B14F-4D97-AF65-F5344CB8AC3E}">
        <p14:creationId xmlns:p14="http://schemas.microsoft.com/office/powerpoint/2010/main" val="333523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7">
              <a:defRPr/>
            </a:pPr>
            <a:r>
              <a:rPr lang="en-US" sz="1000" b="1" u="sng" dirty="0" smtClean="0"/>
              <a:t>Diagnosis:</a:t>
            </a:r>
            <a:r>
              <a:rPr lang="en-US" sz="1000" b="1" dirty="0" smtClean="0"/>
              <a:t>  Severe </a:t>
            </a:r>
            <a:r>
              <a:rPr lang="en-US" sz="1000" b="1" baseline="0" dirty="0" smtClean="0"/>
              <a:t>MDD. Single episode (F32.2) or recurrent episode (F33.2) w/out psychotic features.</a:t>
            </a:r>
          </a:p>
          <a:p>
            <a:pPr defTabSz="931587">
              <a:defRPr/>
            </a:pPr>
            <a:endParaRPr lang="en-US" sz="1000" b="0" baseline="0" dirty="0" smtClean="0"/>
          </a:p>
          <a:p>
            <a:pPr defTabSz="931587">
              <a:defRPr/>
            </a:pPr>
            <a:r>
              <a:rPr lang="en-US" sz="1000" b="1" u="sng" baseline="0" dirty="0" smtClean="0"/>
              <a:t>Med Trials</a:t>
            </a:r>
            <a:r>
              <a:rPr lang="en-US" sz="1000" b="0" baseline="0" dirty="0" smtClean="0"/>
              <a:t>:  Most Ins. companies require </a:t>
            </a:r>
            <a:r>
              <a:rPr lang="en-US" sz="1000" b="1" baseline="0" dirty="0" smtClean="0"/>
              <a:t>2-4 failed psych meds from at least 2 different agent classes in the current episode OR documented inability to tolerate 2-4 psych meds from at least 2 different agent classes.</a:t>
            </a:r>
            <a:r>
              <a:rPr lang="en-US" sz="1000" b="0" baseline="0" dirty="0" smtClean="0"/>
              <a:t> (ACS will request records for history of psych meds and psychotherapy at the time of consult.)  </a:t>
            </a:r>
            <a:r>
              <a:rPr lang="en-US" sz="1000" b="1" baseline="0" dirty="0" smtClean="0"/>
              <a:t>(</a:t>
            </a:r>
            <a:r>
              <a:rPr lang="en-US" sz="1000" b="1" i="1" u="sng" baseline="0" dirty="0" smtClean="0"/>
              <a:t>Important Note:</a:t>
            </a:r>
            <a:r>
              <a:rPr lang="en-US" sz="1000" b="1" baseline="0" dirty="0" smtClean="0"/>
              <a:t>  Patients should remain on prescribed psych meds during the entire course of TMS, w/out any med changes, as to not affect treatment dosage or increase risk of seizure.</a:t>
            </a:r>
            <a:r>
              <a:rPr lang="en-US" sz="1000" b="0" baseline="0" dirty="0" smtClean="0"/>
              <a:t>  Even if patients respond well to TMS treatment, studies have shown that 85% of patients find it beneficial to remain on at least a low-dose maintenance antidepressant to help retain symptom relief.)</a:t>
            </a:r>
          </a:p>
          <a:p>
            <a:pPr defTabSz="931587">
              <a:defRPr/>
            </a:pPr>
            <a:endParaRPr lang="en-US" sz="1000" b="0" baseline="0" dirty="0" smtClean="0"/>
          </a:p>
          <a:p>
            <a:pPr defTabSz="931587">
              <a:defRPr/>
            </a:pPr>
            <a:r>
              <a:rPr lang="en-US" sz="1000" b="1" u="sng" baseline="0" dirty="0" smtClean="0"/>
              <a:t>PHQ-9:</a:t>
            </a:r>
            <a:r>
              <a:rPr lang="en-US" sz="1000" b="1" baseline="0" dirty="0" smtClean="0"/>
              <a:t>  Ideally ≥ 15</a:t>
            </a:r>
            <a:r>
              <a:rPr lang="en-US" sz="1000" b="0" baseline="0" dirty="0" smtClean="0"/>
              <a:t> (or BDI of at least 25.)  </a:t>
            </a:r>
            <a:r>
              <a:rPr lang="en-US" sz="1000" b="1" baseline="0" dirty="0" smtClean="0"/>
              <a:t>It would be a good idea to consider having your patients periodically fill out a PHQ-9 (i.e., when updating treatment plans every 90 days).</a:t>
            </a:r>
          </a:p>
          <a:p>
            <a:pPr defTabSz="931587">
              <a:defRPr/>
            </a:pPr>
            <a:endParaRPr lang="en-US" sz="1000" b="0" baseline="0" dirty="0" smtClean="0"/>
          </a:p>
          <a:p>
            <a:pPr defTabSz="931587">
              <a:defRPr/>
            </a:pPr>
            <a:r>
              <a:rPr lang="en-US" sz="1000" b="1" u="sng" baseline="0" dirty="0" smtClean="0"/>
              <a:t>Psychotherapy Trial:</a:t>
            </a:r>
            <a:r>
              <a:rPr lang="en-US" sz="1000" b="1" u="none" baseline="0" dirty="0" smtClean="0"/>
              <a:t>  </a:t>
            </a:r>
            <a:r>
              <a:rPr lang="en-US" sz="1000" b="0" baseline="0" dirty="0" smtClean="0"/>
              <a:t>Ins. companies don’t seem to specify what constitutes as a psychotherapy trial of adequate frequency and duration.  Based on experience, </a:t>
            </a:r>
            <a:r>
              <a:rPr lang="en-US" sz="1000" b="1" baseline="0" dirty="0" smtClean="0"/>
              <a:t>6 weekly/bi-weekly sessions </a:t>
            </a:r>
            <a:r>
              <a:rPr lang="en-US" sz="1000" b="0" baseline="0" dirty="0" smtClean="0"/>
              <a:t>normally suffice. </a:t>
            </a:r>
          </a:p>
          <a:p>
            <a:pPr defTabSz="931587">
              <a:defRPr/>
            </a:pPr>
            <a:endParaRPr lang="en-US" sz="1000" b="0" baseline="0" dirty="0" smtClean="0"/>
          </a:p>
          <a:p>
            <a:pPr defTabSz="931587">
              <a:defRPr/>
            </a:pPr>
            <a:r>
              <a:rPr lang="en-US" sz="1000" b="1" u="sng" baseline="0" dirty="0" smtClean="0"/>
              <a:t>Contraindications:</a:t>
            </a:r>
            <a:r>
              <a:rPr lang="en-US" sz="1000" b="1" baseline="0" dirty="0" smtClean="0"/>
              <a:t>  </a:t>
            </a:r>
            <a:r>
              <a:rPr lang="en-US" sz="1000" b="1" dirty="0"/>
              <a:t>Implanted/non-removable </a:t>
            </a:r>
            <a:r>
              <a:rPr lang="en-US" sz="1000" b="1" dirty="0" smtClean="0"/>
              <a:t>ferromagnetic metal </a:t>
            </a:r>
            <a:r>
              <a:rPr lang="en-US" sz="1000" b="1" dirty="0"/>
              <a:t>objects near </a:t>
            </a:r>
            <a:r>
              <a:rPr lang="en-US" sz="1000" b="1" dirty="0" smtClean="0"/>
              <a:t>the head </a:t>
            </a:r>
            <a:r>
              <a:rPr lang="en-US" sz="1000" b="1" dirty="0"/>
              <a:t>or neck (may allow for conditional use of titanium skull plates and cervical fixation devices/plates); </a:t>
            </a:r>
            <a:r>
              <a:rPr lang="en-US" sz="1000" b="1" dirty="0" smtClean="0"/>
              <a:t>immediate </a:t>
            </a:r>
            <a:r>
              <a:rPr lang="en-US" sz="1000" b="1" dirty="0"/>
              <a:t>suicide risk; </a:t>
            </a:r>
            <a:r>
              <a:rPr lang="en-US" sz="1000" b="1" dirty="0" smtClean="0"/>
              <a:t>current psychosis;</a:t>
            </a:r>
            <a:r>
              <a:rPr lang="en-US" sz="1000" b="1" baseline="0" dirty="0" smtClean="0"/>
              <a:t> </a:t>
            </a:r>
            <a:r>
              <a:rPr lang="en-US" sz="1000" b="1" dirty="0" smtClean="0"/>
              <a:t>currently </a:t>
            </a:r>
            <a:r>
              <a:rPr lang="en-US" sz="1000" b="1" dirty="0"/>
              <a:t>dependent upon/abusing </a:t>
            </a:r>
            <a:r>
              <a:rPr lang="en-US" sz="1000" b="1" dirty="0" smtClean="0"/>
              <a:t>substances</a:t>
            </a:r>
            <a:r>
              <a:rPr lang="en-US" sz="1000" b="0" dirty="0" smtClean="0"/>
              <a:t> (depending </a:t>
            </a:r>
            <a:r>
              <a:rPr lang="en-US" sz="1000" b="0" dirty="0"/>
              <a:t>on </a:t>
            </a:r>
            <a:r>
              <a:rPr lang="en-US" sz="1000" b="0" dirty="0" smtClean="0"/>
              <a:t>the substance</a:t>
            </a:r>
            <a:r>
              <a:rPr lang="en-US" sz="1000" b="0" dirty="0"/>
              <a:t>, </a:t>
            </a:r>
            <a:r>
              <a:rPr lang="en-US" sz="1000" b="0" dirty="0" smtClean="0"/>
              <a:t>patient may </a:t>
            </a:r>
            <a:r>
              <a:rPr lang="en-US" sz="1000" b="0" dirty="0"/>
              <a:t>need to attain and maintain sobriety prior to and for </a:t>
            </a:r>
            <a:r>
              <a:rPr lang="en-US" sz="1000" b="0" dirty="0" smtClean="0"/>
              <a:t>the duration </a:t>
            </a:r>
            <a:r>
              <a:rPr lang="en-US" sz="1000" b="0" dirty="0"/>
              <a:t>of TMS </a:t>
            </a:r>
            <a:r>
              <a:rPr lang="en-US" sz="1000" b="0" dirty="0" smtClean="0"/>
              <a:t>treatment via random </a:t>
            </a:r>
            <a:r>
              <a:rPr lang="en-US" sz="1000" b="0" dirty="0"/>
              <a:t>UDS).</a:t>
            </a:r>
          </a:p>
          <a:p>
            <a:pPr defTabSz="931587">
              <a:defRPr/>
            </a:pPr>
            <a:endParaRPr lang="en-US" sz="1000" b="0" dirty="0"/>
          </a:p>
          <a:p>
            <a:pPr marL="0" marR="0" lvl="0" indent="0" algn="l" defTabSz="931587" rtl="0" eaLnBrk="1" fontAlgn="auto" latinLnBrk="0" hangingPunct="1">
              <a:lnSpc>
                <a:spcPct val="100000"/>
              </a:lnSpc>
              <a:spcBef>
                <a:spcPts val="0"/>
              </a:spcBef>
              <a:spcAft>
                <a:spcPts val="0"/>
              </a:spcAft>
              <a:buClrTx/>
              <a:buSzTx/>
              <a:buFontTx/>
              <a:buNone/>
              <a:tabLst/>
              <a:defRPr/>
            </a:pPr>
            <a:r>
              <a:rPr lang="en-US" sz="1000" b="0" dirty="0" smtClean="0"/>
              <a:t>OCD</a:t>
            </a:r>
            <a:r>
              <a:rPr lang="en-US" sz="1000" b="0" baseline="0" dirty="0" smtClean="0"/>
              <a:t>, anxious depression, &amp; substance use disorders have all</a:t>
            </a:r>
            <a:r>
              <a:rPr lang="en-US" sz="1000" b="0" dirty="0" smtClean="0"/>
              <a:t> recently received FDA approval, but additional clinical studies are needed. It’s currently off-label to treat,</a:t>
            </a:r>
            <a:r>
              <a:rPr lang="en-US" sz="1000" b="0" baseline="0" dirty="0" smtClean="0"/>
              <a:t> so Ins. won’t yet </a:t>
            </a:r>
            <a:r>
              <a:rPr lang="en-US" sz="1000" b="0" baseline="0" dirty="0" smtClean="0"/>
              <a:t>cover.  </a:t>
            </a:r>
            <a:r>
              <a:rPr lang="en-US" sz="1000" b="1" baseline="0" dirty="0" smtClean="0"/>
              <a:t>(BCBS of IL </a:t>
            </a:r>
            <a:r>
              <a:rPr lang="en-US" sz="1000" b="1" i="1" baseline="0" dirty="0" smtClean="0"/>
              <a:t>will </a:t>
            </a:r>
            <a:r>
              <a:rPr lang="en-US" sz="1000" b="1" baseline="0" dirty="0" smtClean="0"/>
              <a:t>cover OCD).</a:t>
            </a:r>
            <a:r>
              <a:rPr lang="en-US" sz="1000" b="0" baseline="0" dirty="0" smtClean="0"/>
              <a:t>  </a:t>
            </a:r>
            <a:r>
              <a:rPr lang="en-US" sz="1000" b="0" baseline="0" dirty="0" smtClean="0"/>
              <a:t>Patients </a:t>
            </a:r>
            <a:r>
              <a:rPr lang="en-US" sz="1000" b="0" dirty="0" smtClean="0"/>
              <a:t>would have to pay OOP</a:t>
            </a:r>
            <a:r>
              <a:rPr lang="en-US" sz="1000" b="0" baseline="0" dirty="0" smtClean="0"/>
              <a:t> (</a:t>
            </a:r>
            <a:r>
              <a:rPr lang="en-US" sz="1000" b="0" u="none" dirty="0" smtClean="0"/>
              <a:t>$12.6k-$12.7k after the10-15% self-pay discount).</a:t>
            </a:r>
          </a:p>
          <a:p>
            <a:pPr marL="0" marR="0" lvl="0" indent="0" algn="l" defTabSz="931587" rtl="0" eaLnBrk="1" fontAlgn="auto" latinLnBrk="0" hangingPunct="1">
              <a:lnSpc>
                <a:spcPct val="100000"/>
              </a:lnSpc>
              <a:spcBef>
                <a:spcPts val="0"/>
              </a:spcBef>
              <a:spcAft>
                <a:spcPts val="0"/>
              </a:spcAft>
              <a:buClrTx/>
              <a:buSzTx/>
              <a:buFontTx/>
              <a:buNone/>
              <a:tabLst/>
              <a:defRPr/>
            </a:pPr>
            <a:endParaRPr lang="en-US" sz="1000" b="0" u="none" dirty="0" smtClean="0"/>
          </a:p>
          <a:p>
            <a:pPr marL="0" marR="0" lvl="0" indent="0" algn="l" defTabSz="931587" rtl="0" eaLnBrk="1" fontAlgn="auto" latinLnBrk="0" hangingPunct="1">
              <a:lnSpc>
                <a:spcPct val="100000"/>
              </a:lnSpc>
              <a:spcBef>
                <a:spcPts val="0"/>
              </a:spcBef>
              <a:spcAft>
                <a:spcPts val="0"/>
              </a:spcAft>
              <a:buClrTx/>
              <a:buSzTx/>
              <a:buFontTx/>
              <a:buNone/>
              <a:tabLst/>
              <a:defRPr/>
            </a:pPr>
            <a:r>
              <a:rPr lang="en-US" sz="1000" b="1" u="none" dirty="0" smtClean="0"/>
              <a:t>Bipolar disorder is NOT yet FDA approved.  </a:t>
            </a:r>
            <a:r>
              <a:rPr lang="en-US" sz="1000" b="0" u="none" dirty="0" smtClean="0"/>
              <a:t>The FDA issued</a:t>
            </a:r>
            <a:r>
              <a:rPr lang="en-US" sz="1000" b="0" u="none" baseline="0" dirty="0" smtClean="0"/>
              <a:t> clearance to </a:t>
            </a:r>
            <a:r>
              <a:rPr lang="en-US" sz="1000" b="0" u="none" baseline="0" dirty="0" err="1" smtClean="0"/>
              <a:t>Neuronetics</a:t>
            </a:r>
            <a:r>
              <a:rPr lang="en-US" sz="1000" b="0" u="none" baseline="0" dirty="0" smtClean="0"/>
              <a:t> (</a:t>
            </a:r>
            <a:r>
              <a:rPr lang="en-US" sz="1000" b="0" u="none" baseline="0" dirty="0" err="1" smtClean="0"/>
              <a:t>NeuroStar</a:t>
            </a:r>
            <a:r>
              <a:rPr lang="en-US" sz="1000" b="0" u="none" baseline="0" dirty="0" smtClean="0"/>
              <a:t> TMS device Mfr.) to begin a clinical study, but the study has not yet commenced, nor do they know when it will take place.</a:t>
            </a:r>
            <a:endParaRPr lang="en-US" sz="1000" b="0" u="none" dirty="0" smtClean="0"/>
          </a:p>
          <a:p>
            <a:pPr marL="0" marR="0" lvl="0" indent="0" algn="l" defTabSz="931587" rtl="0" eaLnBrk="1" fontAlgn="auto" latinLnBrk="0" hangingPunct="1">
              <a:lnSpc>
                <a:spcPct val="100000"/>
              </a:lnSpc>
              <a:spcBef>
                <a:spcPts val="0"/>
              </a:spcBef>
              <a:spcAft>
                <a:spcPts val="0"/>
              </a:spcAft>
              <a:buClrTx/>
              <a:buSzTx/>
              <a:buFontTx/>
              <a:buNone/>
              <a:tabLst/>
              <a:defRPr/>
            </a:pPr>
            <a:endParaRPr lang="en-US" sz="1000" b="0" u="none" dirty="0" smtClean="0"/>
          </a:p>
          <a:p>
            <a:pPr marL="0" marR="0" lvl="0" indent="0" algn="l" defTabSz="931587" rtl="0" eaLnBrk="1" fontAlgn="auto" latinLnBrk="0" hangingPunct="1">
              <a:lnSpc>
                <a:spcPct val="100000"/>
              </a:lnSpc>
              <a:spcBef>
                <a:spcPts val="0"/>
              </a:spcBef>
              <a:spcAft>
                <a:spcPts val="0"/>
              </a:spcAft>
              <a:buClrTx/>
              <a:buSzTx/>
              <a:buFontTx/>
              <a:buNone/>
              <a:tabLst/>
              <a:defRPr/>
            </a:pPr>
            <a:r>
              <a:rPr lang="en-US" sz="1000" b="1" u="none" dirty="0" smtClean="0"/>
              <a:t>If</a:t>
            </a:r>
            <a:r>
              <a:rPr lang="en-US" sz="1000" b="1" u="none" baseline="0" dirty="0" smtClean="0"/>
              <a:t> you are not sure if your patients would potentially meet Ins. criteria for TMS, that is okay!  Simply ref your patient(s) to us, and the ACS TMS Team will look into it for you.</a:t>
            </a:r>
            <a:endParaRPr lang="en-US" sz="1000" b="1" u="none" dirty="0" smtClean="0"/>
          </a:p>
          <a:p>
            <a:pPr defTabSz="931587">
              <a:defRPr/>
            </a:pPr>
            <a:r>
              <a:rPr lang="en-US" sz="1000" dirty="0" smtClean="0"/>
              <a:t> </a:t>
            </a:r>
            <a:endParaRPr lang="en-US" sz="1000" b="0" u="none"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273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1D311AF-9942-45CA-B6FB-2614FAA84F93}" type="slidenum">
              <a:rPr lang="en-US" smtClean="0"/>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Rectangle 4"/>
          <p:cNvSpPr/>
          <p:nvPr userDrawn="1"/>
        </p:nvSpPr>
        <p:spPr>
          <a:xfrm>
            <a:off x="722501" y="401216"/>
            <a:ext cx="10318489" cy="972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6" name="Footer Placeholder 5">
            <a:extLst>
              <a:ext uri="{FF2B5EF4-FFF2-40B4-BE49-F238E27FC236}">
                <a16:creationId xmlns:a16="http://schemas.microsoft.com/office/drawing/2014/main" id="{C78C216F-D35B-4B4F-9090-BA3B502DFD52}"/>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54012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b="0"/>
            </a:lvl1pPr>
          </a:lstStyle>
          <a:p>
            <a:pPr>
              <a:defRPr/>
            </a:pP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878B52CC-F2DD-489A-85E5-E4281476F814}" type="slidenum">
              <a:rPr lang="en-US" smtClean="0"/>
              <a:pPr>
                <a:defRPr/>
              </a:pPr>
              <a:t>‹#›</a:t>
            </a:fld>
            <a:endParaRPr lang="en-US" dirty="0"/>
          </a:p>
        </p:txBody>
      </p:sp>
    </p:spTree>
    <p:extLst>
      <p:ext uri="{BB962C8B-B14F-4D97-AF65-F5344CB8AC3E}">
        <p14:creationId xmlns:p14="http://schemas.microsoft.com/office/powerpoint/2010/main" val="49018238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 Bullets">
    <p:spTree>
      <p:nvGrpSpPr>
        <p:cNvPr id="1" name=""/>
        <p:cNvGrpSpPr/>
        <p:nvPr/>
      </p:nvGrpSpPr>
      <p:grpSpPr>
        <a:xfrm>
          <a:off x="0" y="0"/>
          <a:ext cx="0" cy="0"/>
          <a:chOff x="0" y="0"/>
          <a:chExt cx="0" cy="0"/>
        </a:xfrm>
      </p:grpSpPr>
      <p:cxnSp>
        <p:nvCxnSpPr>
          <p:cNvPr id="5" name="Straight Connector 4"/>
          <p:cNvCxnSpPr/>
          <p:nvPr/>
        </p:nvCxnSpPr>
        <p:spPr>
          <a:xfrm flipH="1" flipV="1">
            <a:off x="11049453" y="-72951"/>
            <a:ext cx="0" cy="227012"/>
          </a:xfrm>
          <a:prstGeom prst="line">
            <a:avLst/>
          </a:prstGeom>
          <a:ln w="6350">
            <a:solidFill>
              <a:schemeClr val="bg1"/>
            </a:solidFill>
          </a:ln>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538086" y="1012446"/>
            <a:ext cx="11072433" cy="4420333"/>
          </a:xfrm>
          <a:prstGeom prst="rect">
            <a:avLst/>
          </a:prstGeom>
        </p:spPr>
        <p:txBody>
          <a:bodyPr>
            <a:normAutofit/>
          </a:bodyPr>
          <a:lstStyle>
            <a:lvl1pPr marL="225425" indent="-225425">
              <a:spcBef>
                <a:spcPts val="600"/>
              </a:spcBef>
              <a:spcAft>
                <a:spcPts val="0"/>
              </a:spcAft>
              <a:buClr>
                <a:schemeClr val="accent6">
                  <a:lumMod val="75000"/>
                </a:schemeClr>
              </a:buClr>
              <a:buSzPct val="75000"/>
              <a:buFont typeface="Arial" charset="0"/>
              <a:buChar char="•"/>
              <a:defRPr sz="2800" baseline="0">
                <a:solidFill>
                  <a:schemeClr val="tx2"/>
                </a:solidFill>
              </a:defRPr>
            </a:lvl1pPr>
            <a:lvl2pPr marL="742950" indent="-228600">
              <a:spcBef>
                <a:spcPts val="400"/>
              </a:spcBef>
              <a:spcAft>
                <a:spcPts val="0"/>
              </a:spcAft>
              <a:buClr>
                <a:schemeClr val="accent6">
                  <a:lumMod val="75000"/>
                </a:schemeClr>
              </a:buClr>
              <a:buSzPct val="75000"/>
              <a:buFont typeface="Arial" charset="0"/>
              <a:buChar char="•"/>
              <a:defRPr sz="2400" baseline="0">
                <a:solidFill>
                  <a:schemeClr val="tx2"/>
                </a:solidFill>
              </a:defRPr>
            </a:lvl2pPr>
            <a:lvl3pPr marL="1200150" indent="-228600">
              <a:spcBef>
                <a:spcPts val="400"/>
              </a:spcBef>
              <a:spcAft>
                <a:spcPts val="0"/>
              </a:spcAft>
              <a:buClr>
                <a:schemeClr val="accent6">
                  <a:lumMod val="75000"/>
                </a:schemeClr>
              </a:buClr>
              <a:buSzPct val="75000"/>
              <a:buFont typeface="Arial" charset="0"/>
              <a:buChar char="•"/>
              <a:defRPr sz="2400" baseline="0">
                <a:solidFill>
                  <a:schemeClr val="tx2"/>
                </a:solidFill>
              </a:defRPr>
            </a:lvl3pPr>
            <a:lvl4pPr marL="1657350" indent="-228600">
              <a:spcBef>
                <a:spcPts val="400"/>
              </a:spcBef>
              <a:spcAft>
                <a:spcPts val="0"/>
              </a:spcAft>
              <a:buClr>
                <a:schemeClr val="accent6">
                  <a:lumMod val="75000"/>
                </a:schemeClr>
              </a:buClr>
              <a:buSzPct val="75000"/>
              <a:buFont typeface="Arial" charset="0"/>
              <a:buChar char="•"/>
              <a:defRPr sz="2400" baseline="0">
                <a:solidFill>
                  <a:schemeClr val="tx2"/>
                </a:solidFill>
              </a:defRPr>
            </a:lvl4pPr>
            <a:lvl5pPr marL="2114550" indent="-228600">
              <a:spcBef>
                <a:spcPts val="400"/>
              </a:spcBef>
              <a:spcAft>
                <a:spcPts val="0"/>
              </a:spcAft>
              <a:buClr>
                <a:schemeClr val="accent6">
                  <a:lumMod val="75000"/>
                </a:schemeClr>
              </a:buClr>
              <a:buSzPct val="75000"/>
              <a:buFont typeface="Arial" charset="0"/>
              <a:buChar char="•"/>
              <a:defRPr sz="2400" baseline="0">
                <a:solidFill>
                  <a:schemeClr val="tx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Title Placeholder 26"/>
          <p:cNvSpPr>
            <a:spLocks noGrp="1"/>
          </p:cNvSpPr>
          <p:nvPr>
            <p:ph type="title"/>
          </p:nvPr>
        </p:nvSpPr>
        <p:spPr bwMode="auto">
          <a:xfrm>
            <a:off x="538086" y="5753"/>
            <a:ext cx="11072433" cy="96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205149232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9331" y="999107"/>
            <a:ext cx="5334000" cy="4973018"/>
          </a:xfrm>
          <a:prstGeom prst="rect">
            <a:avLst/>
          </a:prstGeom>
        </p:spPr>
        <p:txBody>
          <a:bodyPr/>
          <a:lstStyle>
            <a:lvl1pPr>
              <a:spcBef>
                <a:spcPts val="600"/>
              </a:spcBef>
              <a:defRPr sz="2400">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999107"/>
            <a:ext cx="5438336" cy="4973018"/>
          </a:xfrm>
          <a:prstGeom prst="rect">
            <a:avLst/>
          </a:prstGeom>
        </p:spPr>
        <p:txBody>
          <a:bodyPr/>
          <a:lstStyle>
            <a:lvl1pPr>
              <a:defRPr sz="2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a:xfrm>
            <a:off x="838201" y="6070602"/>
            <a:ext cx="10515600" cy="239713"/>
          </a:xfrm>
          <a:prstGeom prst="rect">
            <a:avLst/>
          </a:prstGeom>
        </p:spPr>
        <p:txBody>
          <a:bodyPr lIns="91440" tIns="45720" rIns="91440" bIns="45720"/>
          <a:lstStyle>
            <a:lvl1pPr>
              <a:defRPr/>
            </a:lvl1pPr>
          </a:lstStyle>
          <a:p>
            <a:endParaRPr lang="en-US" altLang="en-US" dirty="0"/>
          </a:p>
        </p:txBody>
      </p:sp>
      <p:sp>
        <p:nvSpPr>
          <p:cNvPr id="9" name="Slide Number Placeholder 5">
            <a:extLst>
              <a:ext uri="{FF2B5EF4-FFF2-40B4-BE49-F238E27FC236}">
                <a16:creationId xmlns:a16="http://schemas.microsoft.com/office/drawing/2014/main" id="{0363DD93-BBB2-4740-98A7-52754A2AFF16}"/>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180713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8FA45C-9E6F-402C-906B-85F89E16C160}"/>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59912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01_Section Header">
    <p:spTree>
      <p:nvGrpSpPr>
        <p:cNvPr id="1" name=""/>
        <p:cNvGrpSpPr/>
        <p:nvPr/>
      </p:nvGrpSpPr>
      <p:grpSpPr>
        <a:xfrm>
          <a:off x="0" y="0"/>
          <a:ext cx="0" cy="0"/>
          <a:chOff x="0" y="0"/>
          <a:chExt cx="0" cy="0"/>
        </a:xfrm>
      </p:grpSpPr>
      <p:sp>
        <p:nvSpPr>
          <p:cNvPr id="2" name="Rectangle 1"/>
          <p:cNvSpPr/>
          <p:nvPr userDrawn="1"/>
        </p:nvSpPr>
        <p:spPr>
          <a:xfrm>
            <a:off x="5156434" y="4345498"/>
            <a:ext cx="6744748" cy="2306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218739351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2702C1-6108-4AAA-A50F-5D12A5E21BF6}"/>
              </a:ext>
            </a:extLst>
          </p:cNvPr>
          <p:cNvSpPr/>
          <p:nvPr userDrawn="1"/>
        </p:nvSpPr>
        <p:spPr>
          <a:xfrm>
            <a:off x="0" y="1"/>
            <a:ext cx="2573049" cy="6151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240287" y="1370548"/>
            <a:ext cx="2212607" cy="3332686"/>
          </a:xfrm>
        </p:spPr>
        <p:txBody>
          <a:bodyPr/>
          <a:lstStyle>
            <a:lvl1pPr>
              <a:defRPr sz="2700" b="0">
                <a:solidFill>
                  <a:schemeClr val="bg2"/>
                </a:solidFill>
                <a:latin typeface="+mn-lt"/>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b="0"/>
            </a:lvl1pPr>
          </a:lstStyle>
          <a:p>
            <a:pPr>
              <a:defRPr/>
            </a:pP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878B52CC-F2DD-489A-85E5-E4281476F814}" type="slidenum">
              <a:rPr lang="en-US" smtClean="0"/>
              <a:pPr>
                <a:defRPr/>
              </a:pPr>
              <a:t>‹#›</a:t>
            </a:fld>
            <a:endParaRPr lang="en-US" dirty="0"/>
          </a:p>
        </p:txBody>
      </p:sp>
      <p:cxnSp>
        <p:nvCxnSpPr>
          <p:cNvPr id="12" name="Straight Connector 11">
            <a:extLst>
              <a:ext uri="{FF2B5EF4-FFF2-40B4-BE49-F238E27FC236}">
                <a16:creationId xmlns:a16="http://schemas.microsoft.com/office/drawing/2014/main" id="{D221821A-BF2F-4AAA-A25F-75F8EE984A44}"/>
              </a:ext>
            </a:extLst>
          </p:cNvPr>
          <p:cNvCxnSpPr>
            <a:cxnSpLocks/>
          </p:cNvCxnSpPr>
          <p:nvPr userDrawn="1"/>
        </p:nvCxnSpPr>
        <p:spPr>
          <a:xfrm flipH="1">
            <a:off x="2573049" y="6167385"/>
            <a:ext cx="961895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56754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b="0"/>
            </a:lvl1pPr>
          </a:lstStyle>
          <a:p>
            <a:pPr>
              <a:defRPr/>
            </a:pP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878B52CC-F2DD-489A-85E5-E4281476F814}" type="slidenum">
              <a:rPr lang="en-US" smtClean="0"/>
              <a:pPr>
                <a:defRPr/>
              </a:pPr>
              <a:t>‹#›</a:t>
            </a:fld>
            <a:endParaRPr lang="en-US" dirty="0"/>
          </a:p>
        </p:txBody>
      </p:sp>
      <p:cxnSp>
        <p:nvCxnSpPr>
          <p:cNvPr id="12" name="Straight Connector 11">
            <a:extLst>
              <a:ext uri="{FF2B5EF4-FFF2-40B4-BE49-F238E27FC236}">
                <a16:creationId xmlns:a16="http://schemas.microsoft.com/office/drawing/2014/main" id="{D221821A-BF2F-4AAA-A25F-75F8EE984A44}"/>
              </a:ext>
            </a:extLst>
          </p:cNvPr>
          <p:cNvCxnSpPr>
            <a:cxnSpLocks/>
          </p:cNvCxnSpPr>
          <p:nvPr userDrawn="1"/>
        </p:nvCxnSpPr>
        <p:spPr>
          <a:xfrm flipH="1">
            <a:off x="-27129" y="6167385"/>
            <a:ext cx="122191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4376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D56BC7-917A-4090-A78C-0E3617585062}"/>
              </a:ext>
            </a:extLst>
          </p:cNvPr>
          <p:cNvSpPr/>
          <p:nvPr userDrawn="1"/>
        </p:nvSpPr>
        <p:spPr>
          <a:xfrm>
            <a:off x="0" y="1"/>
            <a:ext cx="2573049" cy="6151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240287" y="1370548"/>
            <a:ext cx="2212607" cy="3332686"/>
          </a:xfrm>
        </p:spPr>
        <p:txBody>
          <a:bodyPr/>
          <a:lstStyle>
            <a:lvl1pPr>
              <a:defRPr sz="2700" b="0">
                <a:solidFill>
                  <a:schemeClr val="bg2"/>
                </a:solidFill>
                <a:latin typeface="+mn-lt"/>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b="0"/>
            </a:lvl1pPr>
          </a:lstStyle>
          <a:p>
            <a:pPr>
              <a:defRPr/>
            </a:pP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878B52CC-F2DD-489A-85E5-E4281476F814}" type="slidenum">
              <a:rPr lang="en-US" smtClean="0"/>
              <a:pPr>
                <a:defRPr/>
              </a:pPr>
              <a:t>‹#›</a:t>
            </a:fld>
            <a:endParaRPr lang="en-US" dirty="0"/>
          </a:p>
        </p:txBody>
      </p:sp>
      <p:cxnSp>
        <p:nvCxnSpPr>
          <p:cNvPr id="21" name="Straight Connector 20">
            <a:extLst>
              <a:ext uri="{FF2B5EF4-FFF2-40B4-BE49-F238E27FC236}">
                <a16:creationId xmlns:a16="http://schemas.microsoft.com/office/drawing/2014/main" id="{3668E88E-22E3-4EEF-90E9-BCD16F48375D}"/>
              </a:ext>
            </a:extLst>
          </p:cNvPr>
          <p:cNvCxnSpPr>
            <a:cxnSpLocks/>
          </p:cNvCxnSpPr>
          <p:nvPr userDrawn="1"/>
        </p:nvCxnSpPr>
        <p:spPr>
          <a:xfrm flipH="1">
            <a:off x="2573049" y="6167385"/>
            <a:ext cx="961895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55599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b="0"/>
            </a:lvl1pPr>
          </a:lstStyle>
          <a:p>
            <a:pPr>
              <a:defRPr/>
            </a:pP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878B52CC-F2DD-489A-85E5-E4281476F814}" type="slidenum">
              <a:rPr lang="en-US" smtClean="0"/>
              <a:pPr>
                <a:defRPr/>
              </a:pPr>
              <a:t>‹#›</a:t>
            </a:fld>
            <a:endParaRPr lang="en-US" dirty="0"/>
          </a:p>
        </p:txBody>
      </p:sp>
      <p:cxnSp>
        <p:nvCxnSpPr>
          <p:cNvPr id="21" name="Straight Connector 20">
            <a:extLst>
              <a:ext uri="{FF2B5EF4-FFF2-40B4-BE49-F238E27FC236}">
                <a16:creationId xmlns:a16="http://schemas.microsoft.com/office/drawing/2014/main" id="{3668E88E-22E3-4EEF-90E9-BCD16F48375D}"/>
              </a:ext>
            </a:extLst>
          </p:cNvPr>
          <p:cNvCxnSpPr>
            <a:cxnSpLocks/>
          </p:cNvCxnSpPr>
          <p:nvPr userDrawn="1"/>
        </p:nvCxnSpPr>
        <p:spPr>
          <a:xfrm flipH="1">
            <a:off x="0" y="6167385"/>
            <a:ext cx="12192001"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30315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5C719C-B61F-4C7F-919E-F02E4E16D5DB}"/>
              </a:ext>
            </a:extLst>
          </p:cNvPr>
          <p:cNvSpPr/>
          <p:nvPr userDrawn="1"/>
        </p:nvSpPr>
        <p:spPr>
          <a:xfrm>
            <a:off x="0" y="1"/>
            <a:ext cx="2573049" cy="61519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240287" y="1370548"/>
            <a:ext cx="2212607" cy="3332686"/>
          </a:xfrm>
        </p:spPr>
        <p:txBody>
          <a:bodyPr/>
          <a:lstStyle>
            <a:lvl1pPr>
              <a:defRPr sz="2700" b="0">
                <a:solidFill>
                  <a:srgbClr val="000000"/>
                </a:solidFill>
                <a:latin typeface="+mn-lt"/>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b="0"/>
            </a:lvl1pPr>
          </a:lstStyle>
          <a:p>
            <a:pPr>
              <a:defRPr/>
            </a:pP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878B52CC-F2DD-489A-85E5-E4281476F814}" type="slidenum">
              <a:rPr lang="en-US" smtClean="0"/>
              <a:pPr>
                <a:defRPr/>
              </a:pPr>
              <a:t>‹#›</a:t>
            </a:fld>
            <a:endParaRPr lang="en-US" dirty="0"/>
          </a:p>
        </p:txBody>
      </p:sp>
      <p:cxnSp>
        <p:nvCxnSpPr>
          <p:cNvPr id="21" name="Straight Connector 20">
            <a:extLst>
              <a:ext uri="{FF2B5EF4-FFF2-40B4-BE49-F238E27FC236}">
                <a16:creationId xmlns:a16="http://schemas.microsoft.com/office/drawing/2014/main" id="{93D4B95C-DC6B-4779-8EFC-00C07C0B54ED}"/>
              </a:ext>
            </a:extLst>
          </p:cNvPr>
          <p:cNvCxnSpPr>
            <a:cxnSpLocks/>
          </p:cNvCxnSpPr>
          <p:nvPr userDrawn="1"/>
        </p:nvCxnSpPr>
        <p:spPr>
          <a:xfrm flipH="1">
            <a:off x="2573049" y="6167385"/>
            <a:ext cx="9618952"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464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498070-92D5-47AE-BDA2-653E1E46C1C4}"/>
              </a:ext>
            </a:extLst>
          </p:cNvPr>
          <p:cNvSpPr/>
          <p:nvPr userDrawn="1"/>
        </p:nvSpPr>
        <p:spPr>
          <a:xfrm>
            <a:off x="0" y="1"/>
            <a:ext cx="2763293" cy="6151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240287" y="1370548"/>
            <a:ext cx="2212607" cy="3332686"/>
          </a:xfrm>
        </p:spPr>
        <p:txBody>
          <a:bodyPr/>
          <a:lstStyle>
            <a:lvl1pPr>
              <a:lnSpc>
                <a:spcPct val="100000"/>
              </a:lnSpc>
              <a:defRPr sz="2700" b="0">
                <a:solidFill>
                  <a:schemeClr val="bg2"/>
                </a:solidFill>
                <a:latin typeface="+mn-lt"/>
              </a:defRPr>
            </a:lvl1pPr>
          </a:lstStyle>
          <a:p>
            <a:r>
              <a:rPr lang="en-US" dirty="0"/>
              <a:t>Click to edit Master title style</a:t>
            </a:r>
          </a:p>
        </p:txBody>
      </p:sp>
      <p:sp>
        <p:nvSpPr>
          <p:cNvPr id="3" name="Footer Placeholder 2"/>
          <p:cNvSpPr>
            <a:spLocks noGrp="1"/>
          </p:cNvSpPr>
          <p:nvPr>
            <p:ph type="ftr" sz="quarter" idx="10"/>
          </p:nvPr>
        </p:nvSpPr>
        <p:spPr>
          <a:xfrm>
            <a:off x="2887312" y="6207413"/>
            <a:ext cx="6060673" cy="633525"/>
          </a:xfrm>
        </p:spPr>
        <p:txBody>
          <a:bodyPr/>
          <a:lstStyle>
            <a:lvl1pPr>
              <a:defRPr sz="800" b="0"/>
            </a:lvl1pPr>
          </a:lstStyle>
          <a:p>
            <a:pPr>
              <a:defRPr/>
            </a:pPr>
            <a:endParaRPr lang="en-US" sz="800" dirty="0"/>
          </a:p>
        </p:txBody>
      </p:sp>
      <p:sp>
        <p:nvSpPr>
          <p:cNvPr id="4" name="Slide Number Placeholder 3"/>
          <p:cNvSpPr>
            <a:spLocks noGrp="1"/>
          </p:cNvSpPr>
          <p:nvPr>
            <p:ph type="sldNum" sz="quarter" idx="11"/>
          </p:nvPr>
        </p:nvSpPr>
        <p:spPr/>
        <p:txBody>
          <a:bodyPr/>
          <a:lstStyle>
            <a:lvl1pPr>
              <a:defRPr/>
            </a:lvl1pPr>
          </a:lstStyle>
          <a:p>
            <a:pPr>
              <a:defRPr/>
            </a:pPr>
            <a:fld id="{878B52CC-F2DD-489A-85E5-E4281476F814}" type="slidenum">
              <a:rPr lang="en-US" smtClean="0"/>
              <a:pPr>
                <a:defRPr/>
              </a:pPr>
              <a:t>‹#›</a:t>
            </a:fld>
            <a:endParaRPr lang="en-US" dirty="0"/>
          </a:p>
        </p:txBody>
      </p:sp>
      <p:cxnSp>
        <p:nvCxnSpPr>
          <p:cNvPr id="20" name="Straight Connector 19">
            <a:extLst>
              <a:ext uri="{FF2B5EF4-FFF2-40B4-BE49-F238E27FC236}">
                <a16:creationId xmlns:a16="http://schemas.microsoft.com/office/drawing/2014/main" id="{1E634E45-EBB3-4D5C-8C03-3108D70A512F}"/>
              </a:ext>
            </a:extLst>
          </p:cNvPr>
          <p:cNvCxnSpPr>
            <a:cxnSpLocks/>
          </p:cNvCxnSpPr>
          <p:nvPr userDrawn="1"/>
        </p:nvCxnSpPr>
        <p:spPr>
          <a:xfrm flipH="1">
            <a:off x="2763293" y="6167385"/>
            <a:ext cx="942870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72793"/>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17" name="Picture Placeholder 45">
            <a:extLst>
              <a:ext uri="{FF2B5EF4-FFF2-40B4-BE49-F238E27FC236}">
                <a16:creationId xmlns:a16="http://schemas.microsoft.com/office/drawing/2014/main" id="{36263C2F-E2C3-4DBC-A2C8-EDE4404E488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822804" y="1449711"/>
            <a:ext cx="3948845" cy="4085901"/>
          </a:xfrm>
          <a:custGeom>
            <a:avLst/>
            <a:gdLst>
              <a:gd name="connsiteX0" fmla="*/ 573315 w 1146630"/>
              <a:gd name="connsiteY0" fmla="*/ 0 h 1146630"/>
              <a:gd name="connsiteX1" fmla="*/ 1146630 w 1146630"/>
              <a:gd name="connsiteY1" fmla="*/ 573315 h 1146630"/>
              <a:gd name="connsiteX2" fmla="*/ 573315 w 1146630"/>
              <a:gd name="connsiteY2" fmla="*/ 1146630 h 1146630"/>
              <a:gd name="connsiteX3" fmla="*/ 0 w 1146630"/>
              <a:gd name="connsiteY3" fmla="*/ 573315 h 1146630"/>
              <a:gd name="connsiteX4" fmla="*/ 573315 w 1146630"/>
              <a:gd name="connsiteY4" fmla="*/ 0 h 114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630" h="1146630">
                <a:moveTo>
                  <a:pt x="573315" y="0"/>
                </a:moveTo>
                <a:cubicBezTo>
                  <a:pt x="889948" y="0"/>
                  <a:pt x="1146630" y="256682"/>
                  <a:pt x="1146630" y="573315"/>
                </a:cubicBezTo>
                <a:cubicBezTo>
                  <a:pt x="1146630" y="889948"/>
                  <a:pt x="889948" y="1146630"/>
                  <a:pt x="573315" y="1146630"/>
                </a:cubicBezTo>
                <a:cubicBezTo>
                  <a:pt x="256682" y="1146630"/>
                  <a:pt x="0" y="889948"/>
                  <a:pt x="0" y="573315"/>
                </a:cubicBezTo>
                <a:cubicBezTo>
                  <a:pt x="0" y="256682"/>
                  <a:pt x="256682" y="0"/>
                  <a:pt x="573315" y="0"/>
                </a:cubicBezTo>
                <a:close/>
              </a:path>
            </a:pathLst>
          </a:custGeom>
        </p:spPr>
      </p:pic>
      <p:sp>
        <p:nvSpPr>
          <p:cNvPr id="14" name="Rectangle 13">
            <a:extLst>
              <a:ext uri="{FF2B5EF4-FFF2-40B4-BE49-F238E27FC236}">
                <a16:creationId xmlns:a16="http://schemas.microsoft.com/office/drawing/2014/main" id="{66614382-7D1F-4007-8463-EA8727A452A6}"/>
              </a:ext>
            </a:extLst>
          </p:cNvPr>
          <p:cNvSpPr/>
          <p:nvPr userDrawn="1"/>
        </p:nvSpPr>
        <p:spPr>
          <a:xfrm>
            <a:off x="5194455" y="4618"/>
            <a:ext cx="6994261" cy="615199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 name="Footer Placeholder 2"/>
          <p:cNvSpPr>
            <a:spLocks noGrp="1"/>
          </p:cNvSpPr>
          <p:nvPr>
            <p:ph type="ftr" sz="quarter" idx="10"/>
          </p:nvPr>
        </p:nvSpPr>
        <p:spPr>
          <a:xfrm>
            <a:off x="2887312" y="6207413"/>
            <a:ext cx="6060673" cy="633525"/>
          </a:xfrm>
        </p:spPr>
        <p:txBody>
          <a:bodyPr/>
          <a:lstStyle>
            <a:lvl1pPr>
              <a:defRPr sz="800" b="0"/>
            </a:lvl1pPr>
          </a:lstStyle>
          <a:p>
            <a:pPr>
              <a:defRPr/>
            </a:pPr>
            <a:endParaRPr lang="en-US" sz="800" dirty="0"/>
          </a:p>
        </p:txBody>
      </p:sp>
      <p:sp>
        <p:nvSpPr>
          <p:cNvPr id="4" name="Slide Number Placeholder 3"/>
          <p:cNvSpPr>
            <a:spLocks noGrp="1"/>
          </p:cNvSpPr>
          <p:nvPr>
            <p:ph type="sldNum" sz="quarter" idx="11"/>
          </p:nvPr>
        </p:nvSpPr>
        <p:spPr/>
        <p:txBody>
          <a:bodyPr/>
          <a:lstStyle>
            <a:lvl1pPr>
              <a:defRPr/>
            </a:lvl1pPr>
          </a:lstStyle>
          <a:p>
            <a:pPr>
              <a:defRPr/>
            </a:pPr>
            <a:fld id="{878B52CC-F2DD-489A-85E5-E4281476F814}" type="slidenum">
              <a:rPr lang="en-US" smtClean="0"/>
              <a:pPr>
                <a:defRPr/>
              </a:pPr>
              <a:t>‹#›</a:t>
            </a:fld>
            <a:endParaRPr lang="en-US" dirty="0"/>
          </a:p>
        </p:txBody>
      </p:sp>
      <p:cxnSp>
        <p:nvCxnSpPr>
          <p:cNvPr id="20" name="Straight Connector 19">
            <a:extLst>
              <a:ext uri="{FF2B5EF4-FFF2-40B4-BE49-F238E27FC236}">
                <a16:creationId xmlns:a16="http://schemas.microsoft.com/office/drawing/2014/main" id="{1E634E45-EBB3-4D5C-8C03-3108D70A512F}"/>
              </a:ext>
            </a:extLst>
          </p:cNvPr>
          <p:cNvCxnSpPr>
            <a:cxnSpLocks/>
          </p:cNvCxnSpPr>
          <p:nvPr userDrawn="1"/>
        </p:nvCxnSpPr>
        <p:spPr>
          <a:xfrm flipH="1">
            <a:off x="0" y="6167385"/>
            <a:ext cx="1219200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5">
            <a:extLst>
              <a:ext uri="{FF2B5EF4-FFF2-40B4-BE49-F238E27FC236}">
                <a16:creationId xmlns:a16="http://schemas.microsoft.com/office/drawing/2014/main" id="{6DD45170-E735-4430-BBC0-B4F5DE8BEC7E}"/>
              </a:ext>
            </a:extLst>
          </p:cNvPr>
          <p:cNvSpPr>
            <a:spLocks noGrp="1"/>
          </p:cNvSpPr>
          <p:nvPr>
            <p:ph type="pic" sz="quarter" idx="35"/>
          </p:nvPr>
        </p:nvSpPr>
        <p:spPr>
          <a:xfrm>
            <a:off x="1990508" y="2937293"/>
            <a:ext cx="1371600" cy="1371600"/>
          </a:xfrm>
          <a:custGeom>
            <a:avLst/>
            <a:gdLst>
              <a:gd name="connsiteX0" fmla="*/ 573315 w 1146630"/>
              <a:gd name="connsiteY0" fmla="*/ 0 h 1146630"/>
              <a:gd name="connsiteX1" fmla="*/ 1146630 w 1146630"/>
              <a:gd name="connsiteY1" fmla="*/ 573315 h 1146630"/>
              <a:gd name="connsiteX2" fmla="*/ 573315 w 1146630"/>
              <a:gd name="connsiteY2" fmla="*/ 1146630 h 1146630"/>
              <a:gd name="connsiteX3" fmla="*/ 0 w 1146630"/>
              <a:gd name="connsiteY3" fmla="*/ 573315 h 1146630"/>
              <a:gd name="connsiteX4" fmla="*/ 573315 w 1146630"/>
              <a:gd name="connsiteY4" fmla="*/ 0 h 114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630" h="1146630">
                <a:moveTo>
                  <a:pt x="573315" y="0"/>
                </a:moveTo>
                <a:cubicBezTo>
                  <a:pt x="889948" y="0"/>
                  <a:pt x="1146630" y="256682"/>
                  <a:pt x="1146630" y="573315"/>
                </a:cubicBezTo>
                <a:cubicBezTo>
                  <a:pt x="1146630" y="889948"/>
                  <a:pt x="889948" y="1146630"/>
                  <a:pt x="573315" y="1146630"/>
                </a:cubicBezTo>
                <a:cubicBezTo>
                  <a:pt x="256682" y="1146630"/>
                  <a:pt x="0" y="889948"/>
                  <a:pt x="0" y="573315"/>
                </a:cubicBezTo>
                <a:cubicBezTo>
                  <a:pt x="0" y="256682"/>
                  <a:pt x="256682" y="0"/>
                  <a:pt x="573315" y="0"/>
                </a:cubicBezTo>
                <a:close/>
              </a:path>
            </a:pathLst>
          </a:custGeom>
          <a:ln>
            <a:solidFill>
              <a:srgbClr val="7030A0"/>
            </a:solidFill>
          </a:ln>
        </p:spPr>
        <p:txBody>
          <a:bodyPr wrap="square" tIns="457200">
            <a:noAutofit/>
          </a:bodyPr>
          <a:lstStyle>
            <a:lvl1pPr algn="ctr">
              <a:defRPr sz="1200"/>
            </a:lvl1pPr>
          </a:lstStyle>
          <a:p>
            <a:endParaRPr lang="en-GB" dirty="0"/>
          </a:p>
        </p:txBody>
      </p:sp>
      <p:sp>
        <p:nvSpPr>
          <p:cNvPr id="9" name="Picture Placeholder 15">
            <a:extLst>
              <a:ext uri="{FF2B5EF4-FFF2-40B4-BE49-F238E27FC236}">
                <a16:creationId xmlns:a16="http://schemas.microsoft.com/office/drawing/2014/main" id="{8CA8E43B-7017-43AB-9268-5CEE23CEE4BF}"/>
              </a:ext>
            </a:extLst>
          </p:cNvPr>
          <p:cNvSpPr>
            <a:spLocks noGrp="1"/>
          </p:cNvSpPr>
          <p:nvPr>
            <p:ph type="pic" sz="quarter" idx="36"/>
          </p:nvPr>
        </p:nvSpPr>
        <p:spPr>
          <a:xfrm>
            <a:off x="5652880" y="1770521"/>
            <a:ext cx="1232793" cy="1232793"/>
          </a:xfrm>
          <a:custGeom>
            <a:avLst/>
            <a:gdLst>
              <a:gd name="connsiteX0" fmla="*/ 573315 w 1146630"/>
              <a:gd name="connsiteY0" fmla="*/ 0 h 1146630"/>
              <a:gd name="connsiteX1" fmla="*/ 1146630 w 1146630"/>
              <a:gd name="connsiteY1" fmla="*/ 573315 h 1146630"/>
              <a:gd name="connsiteX2" fmla="*/ 573315 w 1146630"/>
              <a:gd name="connsiteY2" fmla="*/ 1146630 h 1146630"/>
              <a:gd name="connsiteX3" fmla="*/ 0 w 1146630"/>
              <a:gd name="connsiteY3" fmla="*/ 573315 h 1146630"/>
              <a:gd name="connsiteX4" fmla="*/ 573315 w 1146630"/>
              <a:gd name="connsiteY4" fmla="*/ 0 h 114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630" h="1146630">
                <a:moveTo>
                  <a:pt x="573315" y="0"/>
                </a:moveTo>
                <a:cubicBezTo>
                  <a:pt x="889948" y="0"/>
                  <a:pt x="1146630" y="256682"/>
                  <a:pt x="1146630" y="573315"/>
                </a:cubicBezTo>
                <a:cubicBezTo>
                  <a:pt x="1146630" y="889948"/>
                  <a:pt x="889948" y="1146630"/>
                  <a:pt x="573315" y="1146630"/>
                </a:cubicBezTo>
                <a:cubicBezTo>
                  <a:pt x="256682" y="1146630"/>
                  <a:pt x="0" y="889948"/>
                  <a:pt x="0" y="573315"/>
                </a:cubicBezTo>
                <a:cubicBezTo>
                  <a:pt x="0" y="256682"/>
                  <a:pt x="256682" y="0"/>
                  <a:pt x="573315" y="0"/>
                </a:cubicBezTo>
                <a:close/>
              </a:path>
            </a:pathLst>
          </a:custGeom>
          <a:ln>
            <a:solidFill>
              <a:srgbClr val="7030A0"/>
            </a:solidFill>
          </a:ln>
        </p:spPr>
        <p:txBody>
          <a:bodyPr wrap="square" tIns="457200">
            <a:noAutofit/>
          </a:bodyPr>
          <a:lstStyle>
            <a:lvl1pPr algn="ctr">
              <a:defRPr sz="1200"/>
            </a:lvl1pPr>
          </a:lstStyle>
          <a:p>
            <a:endParaRPr lang="en-GB" dirty="0"/>
          </a:p>
        </p:txBody>
      </p:sp>
      <p:sp>
        <p:nvSpPr>
          <p:cNvPr id="10" name="Picture Placeholder 15">
            <a:extLst>
              <a:ext uri="{FF2B5EF4-FFF2-40B4-BE49-F238E27FC236}">
                <a16:creationId xmlns:a16="http://schemas.microsoft.com/office/drawing/2014/main" id="{294057BE-664E-4322-A1E7-28DFB673E395}"/>
              </a:ext>
            </a:extLst>
          </p:cNvPr>
          <p:cNvSpPr>
            <a:spLocks noGrp="1"/>
          </p:cNvSpPr>
          <p:nvPr>
            <p:ph type="pic" sz="quarter" idx="37"/>
          </p:nvPr>
        </p:nvSpPr>
        <p:spPr>
          <a:xfrm>
            <a:off x="5652880" y="331656"/>
            <a:ext cx="1232793" cy="1232793"/>
          </a:xfrm>
          <a:custGeom>
            <a:avLst/>
            <a:gdLst>
              <a:gd name="connsiteX0" fmla="*/ 573315 w 1146630"/>
              <a:gd name="connsiteY0" fmla="*/ 0 h 1146630"/>
              <a:gd name="connsiteX1" fmla="*/ 1146630 w 1146630"/>
              <a:gd name="connsiteY1" fmla="*/ 573315 h 1146630"/>
              <a:gd name="connsiteX2" fmla="*/ 573315 w 1146630"/>
              <a:gd name="connsiteY2" fmla="*/ 1146630 h 1146630"/>
              <a:gd name="connsiteX3" fmla="*/ 0 w 1146630"/>
              <a:gd name="connsiteY3" fmla="*/ 573315 h 1146630"/>
              <a:gd name="connsiteX4" fmla="*/ 573315 w 1146630"/>
              <a:gd name="connsiteY4" fmla="*/ 0 h 114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630" h="1146630">
                <a:moveTo>
                  <a:pt x="573315" y="0"/>
                </a:moveTo>
                <a:cubicBezTo>
                  <a:pt x="889948" y="0"/>
                  <a:pt x="1146630" y="256682"/>
                  <a:pt x="1146630" y="573315"/>
                </a:cubicBezTo>
                <a:cubicBezTo>
                  <a:pt x="1146630" y="889948"/>
                  <a:pt x="889948" y="1146630"/>
                  <a:pt x="573315" y="1146630"/>
                </a:cubicBezTo>
                <a:cubicBezTo>
                  <a:pt x="256682" y="1146630"/>
                  <a:pt x="0" y="889948"/>
                  <a:pt x="0" y="573315"/>
                </a:cubicBezTo>
                <a:cubicBezTo>
                  <a:pt x="0" y="256682"/>
                  <a:pt x="256682" y="0"/>
                  <a:pt x="573315" y="0"/>
                </a:cubicBezTo>
                <a:close/>
              </a:path>
            </a:pathLst>
          </a:custGeom>
          <a:ln>
            <a:solidFill>
              <a:srgbClr val="7030A0"/>
            </a:solidFill>
          </a:ln>
        </p:spPr>
        <p:txBody>
          <a:bodyPr wrap="square" tIns="457200">
            <a:noAutofit/>
          </a:bodyPr>
          <a:lstStyle>
            <a:lvl1pPr algn="ctr">
              <a:defRPr sz="1200"/>
            </a:lvl1pPr>
          </a:lstStyle>
          <a:p>
            <a:endParaRPr lang="en-GB" dirty="0"/>
          </a:p>
        </p:txBody>
      </p:sp>
      <p:sp>
        <p:nvSpPr>
          <p:cNvPr id="11" name="Picture Placeholder 15">
            <a:extLst>
              <a:ext uri="{FF2B5EF4-FFF2-40B4-BE49-F238E27FC236}">
                <a16:creationId xmlns:a16="http://schemas.microsoft.com/office/drawing/2014/main" id="{9E17AD6A-6D96-4B8A-BE38-BD2B4E330E93}"/>
              </a:ext>
            </a:extLst>
          </p:cNvPr>
          <p:cNvSpPr>
            <a:spLocks noGrp="1"/>
          </p:cNvSpPr>
          <p:nvPr>
            <p:ph type="pic" sz="quarter" idx="38"/>
          </p:nvPr>
        </p:nvSpPr>
        <p:spPr>
          <a:xfrm>
            <a:off x="5652880" y="4648252"/>
            <a:ext cx="1232793" cy="1232793"/>
          </a:xfrm>
          <a:custGeom>
            <a:avLst/>
            <a:gdLst>
              <a:gd name="connsiteX0" fmla="*/ 573315 w 1146630"/>
              <a:gd name="connsiteY0" fmla="*/ 0 h 1146630"/>
              <a:gd name="connsiteX1" fmla="*/ 1146630 w 1146630"/>
              <a:gd name="connsiteY1" fmla="*/ 573315 h 1146630"/>
              <a:gd name="connsiteX2" fmla="*/ 573315 w 1146630"/>
              <a:gd name="connsiteY2" fmla="*/ 1146630 h 1146630"/>
              <a:gd name="connsiteX3" fmla="*/ 0 w 1146630"/>
              <a:gd name="connsiteY3" fmla="*/ 573315 h 1146630"/>
              <a:gd name="connsiteX4" fmla="*/ 573315 w 1146630"/>
              <a:gd name="connsiteY4" fmla="*/ 0 h 114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630" h="1146630">
                <a:moveTo>
                  <a:pt x="573315" y="0"/>
                </a:moveTo>
                <a:cubicBezTo>
                  <a:pt x="889948" y="0"/>
                  <a:pt x="1146630" y="256682"/>
                  <a:pt x="1146630" y="573315"/>
                </a:cubicBezTo>
                <a:cubicBezTo>
                  <a:pt x="1146630" y="889948"/>
                  <a:pt x="889948" y="1146630"/>
                  <a:pt x="573315" y="1146630"/>
                </a:cubicBezTo>
                <a:cubicBezTo>
                  <a:pt x="256682" y="1146630"/>
                  <a:pt x="0" y="889948"/>
                  <a:pt x="0" y="573315"/>
                </a:cubicBezTo>
                <a:cubicBezTo>
                  <a:pt x="0" y="256682"/>
                  <a:pt x="256682" y="0"/>
                  <a:pt x="573315" y="0"/>
                </a:cubicBezTo>
                <a:close/>
              </a:path>
            </a:pathLst>
          </a:custGeom>
          <a:ln>
            <a:solidFill>
              <a:srgbClr val="7030A0"/>
            </a:solidFill>
          </a:ln>
        </p:spPr>
        <p:txBody>
          <a:bodyPr wrap="square" tIns="457200">
            <a:noAutofit/>
          </a:bodyPr>
          <a:lstStyle>
            <a:lvl1pPr algn="ctr">
              <a:defRPr sz="1200"/>
            </a:lvl1pPr>
          </a:lstStyle>
          <a:p>
            <a:endParaRPr lang="en-GB" dirty="0"/>
          </a:p>
        </p:txBody>
      </p:sp>
      <p:sp>
        <p:nvSpPr>
          <p:cNvPr id="12" name="Picture Placeholder 15">
            <a:extLst>
              <a:ext uri="{FF2B5EF4-FFF2-40B4-BE49-F238E27FC236}">
                <a16:creationId xmlns:a16="http://schemas.microsoft.com/office/drawing/2014/main" id="{66D8D503-2F41-43B0-9395-1473BA89CE72}"/>
              </a:ext>
            </a:extLst>
          </p:cNvPr>
          <p:cNvSpPr>
            <a:spLocks noGrp="1"/>
          </p:cNvSpPr>
          <p:nvPr>
            <p:ph type="pic" sz="quarter" idx="39"/>
          </p:nvPr>
        </p:nvSpPr>
        <p:spPr>
          <a:xfrm>
            <a:off x="5652880" y="3209386"/>
            <a:ext cx="1232793" cy="1232793"/>
          </a:xfrm>
          <a:custGeom>
            <a:avLst/>
            <a:gdLst>
              <a:gd name="connsiteX0" fmla="*/ 573315 w 1146630"/>
              <a:gd name="connsiteY0" fmla="*/ 0 h 1146630"/>
              <a:gd name="connsiteX1" fmla="*/ 1146630 w 1146630"/>
              <a:gd name="connsiteY1" fmla="*/ 573315 h 1146630"/>
              <a:gd name="connsiteX2" fmla="*/ 573315 w 1146630"/>
              <a:gd name="connsiteY2" fmla="*/ 1146630 h 1146630"/>
              <a:gd name="connsiteX3" fmla="*/ 0 w 1146630"/>
              <a:gd name="connsiteY3" fmla="*/ 573315 h 1146630"/>
              <a:gd name="connsiteX4" fmla="*/ 573315 w 1146630"/>
              <a:gd name="connsiteY4" fmla="*/ 0 h 114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630" h="1146630">
                <a:moveTo>
                  <a:pt x="573315" y="0"/>
                </a:moveTo>
                <a:cubicBezTo>
                  <a:pt x="889948" y="0"/>
                  <a:pt x="1146630" y="256682"/>
                  <a:pt x="1146630" y="573315"/>
                </a:cubicBezTo>
                <a:cubicBezTo>
                  <a:pt x="1146630" y="889948"/>
                  <a:pt x="889948" y="1146630"/>
                  <a:pt x="573315" y="1146630"/>
                </a:cubicBezTo>
                <a:cubicBezTo>
                  <a:pt x="256682" y="1146630"/>
                  <a:pt x="0" y="889948"/>
                  <a:pt x="0" y="573315"/>
                </a:cubicBezTo>
                <a:cubicBezTo>
                  <a:pt x="0" y="256682"/>
                  <a:pt x="256682" y="0"/>
                  <a:pt x="573315" y="0"/>
                </a:cubicBezTo>
                <a:close/>
              </a:path>
            </a:pathLst>
          </a:custGeom>
          <a:ln>
            <a:solidFill>
              <a:srgbClr val="7030A0"/>
            </a:solidFill>
          </a:ln>
        </p:spPr>
        <p:txBody>
          <a:bodyPr wrap="square" tIns="457200">
            <a:noAutofit/>
          </a:bodyPr>
          <a:lstStyle>
            <a:lvl1pPr algn="ctr">
              <a:defRPr sz="1200"/>
            </a:lvl1pPr>
          </a:lstStyle>
          <a:p>
            <a:endParaRPr lang="en-GB" dirty="0"/>
          </a:p>
        </p:txBody>
      </p:sp>
      <p:sp>
        <p:nvSpPr>
          <p:cNvPr id="15" name="TextBox 14">
            <a:extLst>
              <a:ext uri="{FF2B5EF4-FFF2-40B4-BE49-F238E27FC236}">
                <a16:creationId xmlns:a16="http://schemas.microsoft.com/office/drawing/2014/main" id="{E1B152D0-6B45-43DE-AF48-3CD099A9B4CF}"/>
              </a:ext>
            </a:extLst>
          </p:cNvPr>
          <p:cNvSpPr txBox="1"/>
          <p:nvPr userDrawn="1"/>
        </p:nvSpPr>
        <p:spPr>
          <a:xfrm>
            <a:off x="496926" y="1054024"/>
            <a:ext cx="4358763" cy="553998"/>
          </a:xfrm>
          <a:prstGeom prst="rect">
            <a:avLst/>
          </a:prstGeom>
          <a:noFill/>
          <a:effectLst/>
        </p:spPr>
        <p:txBody>
          <a:bodyPr wrap="square" rtlCol="0">
            <a:spAutoFit/>
          </a:bodyPr>
          <a:lstStyle/>
          <a:p>
            <a:pPr algn="ctr"/>
            <a:r>
              <a:rPr lang="en-GB" sz="3000" b="1" dirty="0">
                <a:solidFill>
                  <a:srgbClr val="2CD5C4"/>
                </a:solidFill>
              </a:rPr>
              <a:t>MEET </a:t>
            </a:r>
            <a:r>
              <a:rPr lang="en-GB" sz="3000" b="1" dirty="0">
                <a:solidFill>
                  <a:schemeClr val="accent5">
                    <a:lumMod val="75000"/>
                  </a:schemeClr>
                </a:solidFill>
              </a:rPr>
              <a:t>YOUR TEAM</a:t>
            </a:r>
          </a:p>
        </p:txBody>
      </p:sp>
      <p:pic>
        <p:nvPicPr>
          <p:cNvPr id="16" name="Picture 15" descr="Logo&#10;&#10;Description automatically generated">
            <a:extLst>
              <a:ext uri="{FF2B5EF4-FFF2-40B4-BE49-F238E27FC236}">
                <a16:creationId xmlns:a16="http://schemas.microsoft.com/office/drawing/2014/main" id="{F3238BCA-FBC7-4F4E-9A23-FC4E2459AE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5487" y="57906"/>
            <a:ext cx="2501643" cy="1065551"/>
          </a:xfrm>
          <a:prstGeom prst="rect">
            <a:avLst/>
          </a:prstGeom>
        </p:spPr>
      </p:pic>
    </p:spTree>
    <p:extLst>
      <p:ext uri="{BB962C8B-B14F-4D97-AF65-F5344CB8AC3E}">
        <p14:creationId xmlns:p14="http://schemas.microsoft.com/office/powerpoint/2010/main" val="115002523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b="0"/>
            </a:lvl1pPr>
          </a:lstStyle>
          <a:p>
            <a:pPr>
              <a:defRPr/>
            </a:pP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878B52CC-F2DD-489A-85E5-E4281476F814}" type="slidenum">
              <a:rPr lang="en-US" smtClean="0"/>
              <a:pPr>
                <a:defRPr/>
              </a:pPr>
              <a:t>‹#›</a:t>
            </a:fld>
            <a:endParaRPr lang="en-US" dirty="0"/>
          </a:p>
        </p:txBody>
      </p:sp>
      <p:cxnSp>
        <p:nvCxnSpPr>
          <p:cNvPr id="20" name="Straight Connector 19">
            <a:extLst>
              <a:ext uri="{FF2B5EF4-FFF2-40B4-BE49-F238E27FC236}">
                <a16:creationId xmlns:a16="http://schemas.microsoft.com/office/drawing/2014/main" id="{1E634E45-EBB3-4D5C-8C03-3108D70A512F}"/>
              </a:ext>
            </a:extLst>
          </p:cNvPr>
          <p:cNvCxnSpPr>
            <a:cxnSpLocks/>
          </p:cNvCxnSpPr>
          <p:nvPr userDrawn="1"/>
        </p:nvCxnSpPr>
        <p:spPr>
          <a:xfrm flipH="1">
            <a:off x="0" y="6167385"/>
            <a:ext cx="1219200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38260E-2A44-4492-99BE-165239F4A649}"/>
              </a:ext>
            </a:extLst>
          </p:cNvPr>
          <p:cNvCxnSpPr>
            <a:cxnSpLocks/>
          </p:cNvCxnSpPr>
          <p:nvPr userDrawn="1"/>
        </p:nvCxnSpPr>
        <p:spPr>
          <a:xfrm flipH="1">
            <a:off x="2750648" y="6167385"/>
            <a:ext cx="9438068"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07199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3EF9794-7640-4330-8D98-7FB3273825D1}"/>
              </a:ext>
            </a:extLst>
          </p:cNvPr>
          <p:cNvSpPr/>
          <p:nvPr userDrawn="1"/>
        </p:nvSpPr>
        <p:spPr>
          <a:xfrm>
            <a:off x="2" y="6181299"/>
            <a:ext cx="2759488" cy="685800"/>
          </a:xfrm>
          <a:prstGeom prst="rect">
            <a:avLst/>
          </a:prstGeom>
          <a:solidFill>
            <a:srgbClr val="5058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4" name="Rectangle 13">
            <a:extLst>
              <a:ext uri="{FF2B5EF4-FFF2-40B4-BE49-F238E27FC236}">
                <a16:creationId xmlns:a16="http://schemas.microsoft.com/office/drawing/2014/main" id="{DCA5BEB0-B7F5-46B0-B18F-F0AA2B184F6F}"/>
              </a:ext>
            </a:extLst>
          </p:cNvPr>
          <p:cNvSpPr/>
          <p:nvPr userDrawn="1"/>
        </p:nvSpPr>
        <p:spPr>
          <a:xfrm>
            <a:off x="2759490" y="6181299"/>
            <a:ext cx="9432510" cy="685800"/>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2" name="Title Placeholder 1"/>
          <p:cNvSpPr>
            <a:spLocks noGrp="1"/>
          </p:cNvSpPr>
          <p:nvPr>
            <p:ph type="title"/>
          </p:nvPr>
        </p:nvSpPr>
        <p:spPr>
          <a:xfrm>
            <a:off x="838201" y="498480"/>
            <a:ext cx="10515600" cy="1325563"/>
          </a:xfrm>
          <a:prstGeom prst="rect">
            <a:avLst/>
          </a:prstGeom>
        </p:spPr>
        <p:txBody>
          <a:bodyPr vert="horz" lIns="182843" tIns="91422" rIns="182843" bIns="91422" rtlCol="0" anchor="t" anchorCtr="0">
            <a:no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2883436" y="6207413"/>
            <a:ext cx="6497949" cy="633525"/>
          </a:xfrm>
          <a:prstGeom prst="rect">
            <a:avLst/>
          </a:prstGeom>
        </p:spPr>
        <p:txBody>
          <a:bodyPr vert="horz" lIns="91440" tIns="45720" rIns="91440" bIns="45720" rtlCol="0" anchor="t" anchorCtr="0"/>
          <a:lstStyle>
            <a:lvl1pPr algn="l">
              <a:defRPr sz="700">
                <a:solidFill>
                  <a:srgbClr val="000000"/>
                </a:solidFill>
              </a:defRPr>
            </a:lvl1pPr>
          </a:lstStyle>
          <a:p>
            <a:endParaRPr lang="en-US" sz="700" dirty="0"/>
          </a:p>
        </p:txBody>
      </p:sp>
      <p:pic>
        <p:nvPicPr>
          <p:cNvPr id="9" name="Picture 8" descr="Logo&#10;&#10;Description automatically generated">
            <a:extLst>
              <a:ext uri="{FF2B5EF4-FFF2-40B4-BE49-F238E27FC236}">
                <a16:creationId xmlns:a16="http://schemas.microsoft.com/office/drawing/2014/main" id="{7FB51F35-1F2E-484B-9C24-E12C627BA317}"/>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687864" y="6212990"/>
            <a:ext cx="1470192" cy="571393"/>
          </a:xfrm>
          <a:prstGeom prst="rect">
            <a:avLst/>
          </a:prstGeom>
        </p:spPr>
      </p:pic>
      <p:sp>
        <p:nvSpPr>
          <p:cNvPr id="28" name="Rectangle 27">
            <a:extLst>
              <a:ext uri="{FF2B5EF4-FFF2-40B4-BE49-F238E27FC236}">
                <a16:creationId xmlns:a16="http://schemas.microsoft.com/office/drawing/2014/main" id="{A23C8D20-9A55-4EDF-BCBF-9ED606E6C4D4}"/>
              </a:ext>
            </a:extLst>
          </p:cNvPr>
          <p:cNvSpPr/>
          <p:nvPr userDrawn="1"/>
        </p:nvSpPr>
        <p:spPr>
          <a:xfrm>
            <a:off x="9432511" y="6172200"/>
            <a:ext cx="2759488" cy="685800"/>
          </a:xfrm>
          <a:prstGeom prst="rect">
            <a:avLst/>
          </a:prstGeom>
          <a:solidFill>
            <a:srgbClr val="5058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27" name="Picture 26" descr="A picture containing worm, invertebrate&#10;&#10;Description automatically generated">
            <a:extLst>
              <a:ext uri="{FF2B5EF4-FFF2-40B4-BE49-F238E27FC236}">
                <a16:creationId xmlns:a16="http://schemas.microsoft.com/office/drawing/2014/main" id="{09DFDD10-88AB-4DA8-841F-58958B6B4210}"/>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432510" y="6209310"/>
            <a:ext cx="2810615" cy="539639"/>
          </a:xfrm>
          <a:prstGeom prst="rect">
            <a:avLst/>
          </a:prstGeom>
        </p:spPr>
      </p:pic>
      <p:sp>
        <p:nvSpPr>
          <p:cNvPr id="17" name="Slide Number Placeholder 16"/>
          <p:cNvSpPr>
            <a:spLocks noGrp="1"/>
          </p:cNvSpPr>
          <p:nvPr>
            <p:ph type="sldNum" sz="quarter" idx="4"/>
          </p:nvPr>
        </p:nvSpPr>
        <p:spPr>
          <a:xfrm>
            <a:off x="11532534" y="6269566"/>
            <a:ext cx="656182" cy="365125"/>
          </a:xfrm>
          <a:prstGeom prst="rect">
            <a:avLst/>
          </a:prstGeom>
        </p:spPr>
        <p:txBody>
          <a:bodyPr vert="horz" lIns="91440" tIns="45720" rIns="91440" bIns="45720" rtlCol="0" anchor="ctr"/>
          <a:lstStyle>
            <a:lvl1pPr algn="ctr">
              <a:defRPr sz="1100">
                <a:solidFill>
                  <a:schemeClr val="bg2"/>
                </a:solidFill>
              </a:defRPr>
            </a:lvl1pPr>
          </a:lstStyle>
          <a:p>
            <a:fld id="{D1D311AF-9942-45CA-B6FB-2614FAA84F93}" type="slidenum">
              <a:rPr lang="en-US" smtClean="0"/>
              <a:pPr/>
              <a:t>‹#›</a:t>
            </a:fld>
            <a:endParaRPr lang="en-US" dirty="0"/>
          </a:p>
        </p:txBody>
      </p:sp>
    </p:spTree>
    <p:extLst>
      <p:ext uri="{BB962C8B-B14F-4D97-AF65-F5344CB8AC3E}">
        <p14:creationId xmlns:p14="http://schemas.microsoft.com/office/powerpoint/2010/main" val="2370559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914217" rtl="0" eaLnBrk="1" latinLnBrk="0" hangingPunct="1">
        <a:lnSpc>
          <a:spcPct val="90000"/>
        </a:lnSpc>
        <a:spcBef>
          <a:spcPct val="0"/>
        </a:spcBef>
        <a:buNone/>
        <a:defRPr lang="en-US" sz="3600" b="1" kern="1200">
          <a:solidFill>
            <a:schemeClr val="tx2"/>
          </a:solidFill>
          <a:latin typeface="+mj-lt"/>
          <a:ea typeface="+mj-ea"/>
          <a:cs typeface="Lato Light"/>
        </a:defRPr>
      </a:lvl1pPr>
    </p:titleStyle>
    <p:bodyStyle>
      <a:lvl1pPr marL="0" indent="0" algn="l" defTabSz="914217" rtl="0" eaLnBrk="1" latinLnBrk="0" hangingPunct="1">
        <a:lnSpc>
          <a:spcPct val="90000"/>
        </a:lnSpc>
        <a:spcBef>
          <a:spcPts val="1000"/>
        </a:spcBef>
        <a:buFont typeface="Arial" panose="020B0604020202020204" pitchFamily="34" charset="0"/>
        <a:buNone/>
        <a:defRPr lang="en-US" sz="3000" kern="1200" dirty="0" smtClean="0">
          <a:solidFill>
            <a:schemeClr val="tx1"/>
          </a:solidFill>
          <a:effectLst/>
          <a:latin typeface="+mn-lt"/>
          <a:ea typeface="+mn-ea"/>
          <a:cs typeface="Lato Light"/>
        </a:defRPr>
      </a:lvl1pPr>
      <a:lvl2pPr marL="742859" indent="-285750" algn="l" defTabSz="914217"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mn-lt"/>
          <a:ea typeface="+mn-ea"/>
          <a:cs typeface="Lato Light"/>
        </a:defRPr>
      </a:lvl2pPr>
      <a:lvl3pPr marL="1199967" indent="-285750" algn="l" defTabSz="914217" rtl="0" eaLnBrk="1" latinLnBrk="0" hangingPunct="1">
        <a:lnSpc>
          <a:spcPct val="90000"/>
        </a:lnSpc>
        <a:spcBef>
          <a:spcPts val="500"/>
        </a:spcBef>
        <a:buFont typeface="Arial" panose="020B0604020202020204" pitchFamily="34" charset="0"/>
        <a:buChar char="•"/>
        <a:defRPr lang="en-US" sz="2200" kern="1200" dirty="0" smtClean="0">
          <a:solidFill>
            <a:schemeClr val="tx1"/>
          </a:solidFill>
          <a:effectLst/>
          <a:latin typeface="+mn-lt"/>
          <a:ea typeface="+mn-ea"/>
          <a:cs typeface="Lato Light"/>
        </a:defRPr>
      </a:lvl3pPr>
      <a:lvl4pPr marL="1599926" indent="-228600"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mn-lt"/>
          <a:ea typeface="+mn-ea"/>
          <a:cs typeface="Lato Light"/>
        </a:defRPr>
      </a:lvl4pPr>
      <a:lvl5pPr marL="2057034" indent="-228600" algn="l" defTabSz="914217" rtl="0" eaLnBrk="1" latinLnBrk="0" hangingPunct="1">
        <a:lnSpc>
          <a:spcPct val="90000"/>
        </a:lnSpc>
        <a:spcBef>
          <a:spcPts val="500"/>
        </a:spcBef>
        <a:buFont typeface="Arial" panose="020B0604020202020204" pitchFamily="34" charset="0"/>
        <a:buChar char="•"/>
        <a:defRPr lang="en-US" sz="2000" kern="1200" dirty="0">
          <a:solidFill>
            <a:schemeClr val="tx1"/>
          </a:solidFill>
          <a:effectLst/>
          <a:latin typeface="+mn-lt"/>
          <a:ea typeface="+mn-ea"/>
          <a:cs typeface="Lato Light"/>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7.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E6A193-4755-479A-BC6F-A7EBCA73B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entury Gothic" panose="020F0302020204030204"/>
            </a:endParaRPr>
          </a:p>
        </p:txBody>
      </p:sp>
      <p:sp>
        <p:nvSpPr>
          <p:cNvPr id="16" name="Freeform: Shape 15">
            <a:extLst>
              <a:ext uri="{FF2B5EF4-FFF2-40B4-BE49-F238E27FC236}">
                <a16:creationId xmlns:a16="http://schemas.microsoft.com/office/drawing/2014/main" id="{5A55B759-31A7-423C-9BC2-A8BC09FE9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88" y="-478"/>
            <a:ext cx="675255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sz="900"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F78796AF-79A0-47AC-BEFD-BFFC00F968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88" y="-478"/>
            <a:ext cx="595223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sz="900" dirty="0">
              <a:solidFill>
                <a:prstClr val="white"/>
              </a:solidFill>
              <a:latin typeface="Calibri" panose="020F0502020204030204"/>
            </a:endParaRPr>
          </a:p>
        </p:txBody>
      </p:sp>
      <p:sp>
        <p:nvSpPr>
          <p:cNvPr id="3" name="Rectangle 2"/>
          <p:cNvSpPr/>
          <p:nvPr/>
        </p:nvSpPr>
        <p:spPr>
          <a:xfrm>
            <a:off x="10719881" y="6436645"/>
            <a:ext cx="1249060" cy="230832"/>
          </a:xfrm>
          <a:prstGeom prst="rect">
            <a:avLst/>
          </a:prstGeom>
          <a:noFill/>
        </p:spPr>
        <p:txBody>
          <a:bodyPr wrap="none">
            <a:spAutoFit/>
          </a:bodyPr>
          <a:lstStyle/>
          <a:p>
            <a:pPr algn="r" defTabSz="914217">
              <a:spcAft>
                <a:spcPts val="300"/>
              </a:spcAft>
            </a:pPr>
            <a:r>
              <a:rPr lang="en-US" sz="900" dirty="0">
                <a:solidFill>
                  <a:srgbClr val="FFFFFF">
                    <a:lumMod val="60000"/>
                    <a:lumOff val="40000"/>
                  </a:srgbClr>
                </a:solidFill>
                <a:latin typeface="Arial" panose="020B0604020202020204" pitchFamily="34" charset="0"/>
                <a:cs typeface="Arial" panose="020B0604020202020204" pitchFamily="34" charset="0"/>
              </a:rPr>
              <a:t>53-50229-017 Rev B</a:t>
            </a:r>
          </a:p>
        </p:txBody>
      </p:sp>
      <p:sp>
        <p:nvSpPr>
          <p:cNvPr id="4" name="Rectangle 3">
            <a:extLst>
              <a:ext uri="{FF2B5EF4-FFF2-40B4-BE49-F238E27FC236}">
                <a16:creationId xmlns:a16="http://schemas.microsoft.com/office/drawing/2014/main" id="{669EB3C2-F2E6-4BC0-B60B-E23CBECCD2D2}"/>
              </a:ext>
            </a:extLst>
          </p:cNvPr>
          <p:cNvSpPr/>
          <p:nvPr/>
        </p:nvSpPr>
        <p:spPr>
          <a:xfrm>
            <a:off x="1587" y="-478"/>
            <a:ext cx="7518400" cy="6858478"/>
          </a:xfrm>
          <a:prstGeom prst="rect">
            <a:avLst/>
          </a:prstGeom>
          <a:solidFill>
            <a:srgbClr val="FFFFFF">
              <a:alpha val="5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17"/>
            <a:endParaRPr lang="en-US" dirty="0">
              <a:solidFill>
                <a:srgbClr val="FFFFFF"/>
              </a:solidFill>
              <a:latin typeface="Century Gothic" panose="020F0302020204030204"/>
            </a:endParaRPr>
          </a:p>
        </p:txBody>
      </p:sp>
      <p:pic>
        <p:nvPicPr>
          <p:cNvPr id="6" name="Picture 5" descr="A picture containing worm, invertebrate&#10;&#10;Description automatically generated">
            <a:extLst>
              <a:ext uri="{FF2B5EF4-FFF2-40B4-BE49-F238E27FC236}">
                <a16:creationId xmlns:a16="http://schemas.microsoft.com/office/drawing/2014/main" id="{447BEA2F-241F-4852-AB95-B887B379A8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6788" y="3904582"/>
            <a:ext cx="11269346" cy="1803094"/>
          </a:xfrm>
          <a:prstGeom prst="rect">
            <a:avLst/>
          </a:prstGeom>
        </p:spPr>
      </p:pic>
      <p:sp>
        <p:nvSpPr>
          <p:cNvPr id="7" name="TextBox 6">
            <a:extLst>
              <a:ext uri="{FF2B5EF4-FFF2-40B4-BE49-F238E27FC236}">
                <a16:creationId xmlns:a16="http://schemas.microsoft.com/office/drawing/2014/main" id="{A1D4A69C-D2B8-418C-928E-022DD595BB80}"/>
              </a:ext>
            </a:extLst>
          </p:cNvPr>
          <p:cNvSpPr txBox="1"/>
          <p:nvPr/>
        </p:nvSpPr>
        <p:spPr>
          <a:xfrm>
            <a:off x="8938254" y="691472"/>
            <a:ext cx="3252160" cy="1157858"/>
          </a:xfrm>
          <a:prstGeom prst="rect">
            <a:avLst/>
          </a:prstGeom>
        </p:spPr>
        <p:txBody>
          <a:bodyPr vert="horz" lIns="45720" tIns="22860" rIns="45720" bIns="22860" rtlCol="0" anchor="b">
            <a:normAutofit/>
          </a:bodyPr>
          <a:lstStyle/>
          <a:p>
            <a:pPr defTabSz="457200">
              <a:lnSpc>
                <a:spcPct val="90000"/>
              </a:lnSpc>
              <a:spcBef>
                <a:spcPct val="0"/>
              </a:spcBef>
              <a:spcAft>
                <a:spcPts val="300"/>
              </a:spcAft>
            </a:pPr>
            <a:endParaRPr lang="en-US" sz="2000" b="1" i="1" cap="all" dirty="0">
              <a:solidFill>
                <a:schemeClr val="accent1"/>
              </a:solidFill>
              <a:latin typeface="Century Gothic" panose="020F0302020204030204"/>
            </a:endParaRPr>
          </a:p>
          <a:p>
            <a:pPr defTabSz="457200">
              <a:lnSpc>
                <a:spcPct val="90000"/>
              </a:lnSpc>
              <a:spcBef>
                <a:spcPct val="0"/>
              </a:spcBef>
              <a:spcAft>
                <a:spcPts val="300"/>
              </a:spcAft>
            </a:pPr>
            <a:endParaRPr lang="en-US" sz="4150" b="1" i="1" dirty="0">
              <a:solidFill>
                <a:srgbClr val="FFFFFF"/>
              </a:solidFill>
              <a:latin typeface="Century Gothic" panose="020F0302020204030204"/>
            </a:endParaRPr>
          </a:p>
        </p:txBody>
      </p:sp>
      <p:sp>
        <p:nvSpPr>
          <p:cNvPr id="20" name="Rectangle 19">
            <a:extLst>
              <a:ext uri="{FF2B5EF4-FFF2-40B4-BE49-F238E27FC236}">
                <a16:creationId xmlns:a16="http://schemas.microsoft.com/office/drawing/2014/main" id="{AE8D0FAC-3C24-4D4E-92E3-2BA02649C474}"/>
              </a:ext>
            </a:extLst>
          </p:cNvPr>
          <p:cNvSpPr/>
          <p:nvPr/>
        </p:nvSpPr>
        <p:spPr>
          <a:xfrm>
            <a:off x="10789669" y="6512845"/>
            <a:ext cx="1255472" cy="230832"/>
          </a:xfrm>
          <a:prstGeom prst="rect">
            <a:avLst/>
          </a:prstGeom>
          <a:noFill/>
        </p:spPr>
        <p:txBody>
          <a:bodyPr wrap="none">
            <a:spAutoFit/>
          </a:bodyPr>
          <a:lstStyle/>
          <a:p>
            <a:pPr algn="r" defTabSz="914217"/>
            <a:r>
              <a:rPr lang="en-US" sz="900" dirty="0">
                <a:solidFill>
                  <a:srgbClr val="76777A">
                    <a:lumMod val="60000"/>
                    <a:lumOff val="40000"/>
                  </a:srgbClr>
                </a:solidFill>
                <a:latin typeface="Arial" panose="020B0604020202020204" pitchFamily="34" charset="0"/>
                <a:cs typeface="Arial" panose="020B0604020202020204" pitchFamily="34" charset="0"/>
              </a:rPr>
              <a:t>53-50229-017 Rev D</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3670" y="372318"/>
            <a:ext cx="2464653" cy="86661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1" y="1493626"/>
            <a:ext cx="4832002" cy="135693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056" y="309584"/>
            <a:ext cx="4681858" cy="624247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9775" y="3717846"/>
            <a:ext cx="4268846" cy="2794760"/>
          </a:xfrm>
          <a:prstGeom prst="rect">
            <a:avLst/>
          </a:prstGeom>
        </p:spPr>
      </p:pic>
      <p:sp>
        <p:nvSpPr>
          <p:cNvPr id="8" name="TextBox 7"/>
          <p:cNvSpPr txBox="1"/>
          <p:nvPr/>
        </p:nvSpPr>
        <p:spPr>
          <a:xfrm>
            <a:off x="5306096" y="2893766"/>
            <a:ext cx="6739045" cy="569387"/>
          </a:xfrm>
          <a:prstGeom prst="rect">
            <a:avLst/>
          </a:prstGeom>
          <a:noFill/>
        </p:spPr>
        <p:txBody>
          <a:bodyPr wrap="square" rtlCol="0">
            <a:spAutoFit/>
          </a:bodyPr>
          <a:lstStyle/>
          <a:p>
            <a:r>
              <a:rPr lang="en-US" sz="1500" b="1" dirty="0" smtClean="0">
                <a:solidFill>
                  <a:srgbClr val="002060"/>
                </a:solidFill>
              </a:rPr>
              <a:t>(A </a:t>
            </a:r>
            <a:r>
              <a:rPr lang="en-US" sz="1600" b="1" dirty="0" smtClean="0">
                <a:solidFill>
                  <a:srgbClr val="002060"/>
                </a:solidFill>
              </a:rPr>
              <a:t>non-invasive</a:t>
            </a:r>
            <a:r>
              <a:rPr lang="en-US" sz="1500" b="1" dirty="0" smtClean="0">
                <a:solidFill>
                  <a:srgbClr val="002060"/>
                </a:solidFill>
              </a:rPr>
              <a:t> FDA-approved treatment for adults with treatment-resistant MDD)</a:t>
            </a:r>
            <a:endParaRPr lang="en-US" sz="1500" b="1" dirty="0">
              <a:solidFill>
                <a:srgbClr val="002060"/>
              </a:solidFill>
            </a:endParaRPr>
          </a:p>
        </p:txBody>
      </p:sp>
    </p:spTree>
    <p:extLst>
      <p:ext uri="{BB962C8B-B14F-4D97-AF65-F5344CB8AC3E}">
        <p14:creationId xmlns:p14="http://schemas.microsoft.com/office/powerpoint/2010/main" val="1557476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1680"/>
            <a:ext cx="2708477" cy="2691553"/>
          </a:xfrm>
        </p:spPr>
        <p:txBody>
          <a:bodyPr/>
          <a:lstStyle/>
          <a:p>
            <a:r>
              <a:rPr lang="en-US" b="1" dirty="0" smtClean="0"/>
              <a:t>TMS PROCESS</a:t>
            </a:r>
            <a:br>
              <a:rPr lang="en-US" b="1" dirty="0" smtClean="0"/>
            </a:br>
            <a:r>
              <a:rPr lang="en-US" b="1" dirty="0"/>
              <a:t/>
            </a:r>
            <a:br>
              <a:rPr lang="en-US" b="1" dirty="0"/>
            </a:br>
            <a:r>
              <a:rPr lang="en-US" sz="2400" dirty="0" smtClean="0"/>
              <a:t>(From start to finish)</a:t>
            </a:r>
            <a:endParaRPr lang="en-US" sz="2400" dirty="0"/>
          </a:p>
        </p:txBody>
      </p:sp>
      <p:sp>
        <p:nvSpPr>
          <p:cNvPr id="3" name="Slide Number Placeholder 2"/>
          <p:cNvSpPr>
            <a:spLocks noGrp="1"/>
          </p:cNvSpPr>
          <p:nvPr>
            <p:ph type="sldNum" sz="quarter" idx="11"/>
          </p:nvPr>
        </p:nvSpPr>
        <p:spPr/>
        <p:txBody>
          <a:bodyPr/>
          <a:lstStyle/>
          <a:p>
            <a:pPr>
              <a:defRPr/>
            </a:pPr>
            <a:fld id="{878B52CC-F2DD-489A-85E5-E4281476F814}" type="slidenum">
              <a:rPr lang="en-US" smtClean="0"/>
              <a:pPr>
                <a:defRPr/>
              </a:pPr>
              <a:t>10</a:t>
            </a:fld>
            <a:endParaRPr lang="en-US" dirty="0"/>
          </a:p>
        </p:txBody>
      </p:sp>
      <p:sp>
        <p:nvSpPr>
          <p:cNvPr id="6" name="TextBox 5"/>
          <p:cNvSpPr txBox="1"/>
          <p:nvPr/>
        </p:nvSpPr>
        <p:spPr>
          <a:xfrm>
            <a:off x="3035242" y="79050"/>
            <a:ext cx="9156758" cy="6555641"/>
          </a:xfrm>
          <a:prstGeom prst="rect">
            <a:avLst/>
          </a:prstGeom>
          <a:noFill/>
        </p:spPr>
        <p:txBody>
          <a:bodyPr wrap="square" rtlCol="0">
            <a:spAutoFit/>
          </a:bodyPr>
          <a:lstStyle/>
          <a:p>
            <a:pPr indent="-342900">
              <a:buAutoNum type="arabicPeriod"/>
            </a:pPr>
            <a:r>
              <a:rPr lang="en-US" dirty="0">
                <a:solidFill>
                  <a:srgbClr val="76777A"/>
                </a:solidFill>
              </a:rPr>
              <a:t>Referral  (Danielle Jensen/Jackie </a:t>
            </a:r>
            <a:r>
              <a:rPr lang="en-US" dirty="0" err="1">
                <a:solidFill>
                  <a:srgbClr val="76777A"/>
                </a:solidFill>
              </a:rPr>
              <a:t>Naumann</a:t>
            </a:r>
            <a:r>
              <a:rPr lang="en-US" dirty="0">
                <a:solidFill>
                  <a:srgbClr val="76777A"/>
                </a:solidFill>
              </a:rPr>
              <a:t>, Ext. 206)</a:t>
            </a:r>
          </a:p>
          <a:p>
            <a:pPr marL="342900" indent="-342900">
              <a:buAutoNum type="arabicPeriod"/>
            </a:pPr>
            <a:endParaRPr lang="en-US" b="1" dirty="0" smtClean="0">
              <a:solidFill>
                <a:schemeClr val="tx2"/>
              </a:solidFill>
            </a:endParaRPr>
          </a:p>
          <a:p>
            <a:pPr indent="-342900">
              <a:buAutoNum type="arabicPeriod"/>
            </a:pPr>
            <a:r>
              <a:rPr lang="en-US" dirty="0">
                <a:solidFill>
                  <a:srgbClr val="76777A"/>
                </a:solidFill>
              </a:rPr>
              <a:t>Set up FREE consult</a:t>
            </a:r>
          </a:p>
          <a:p>
            <a:pPr marL="342900" indent="-342900">
              <a:buAutoNum type="arabicPeriod"/>
            </a:pPr>
            <a:endParaRPr lang="en-US" b="1" dirty="0">
              <a:solidFill>
                <a:schemeClr val="tx2"/>
              </a:solidFill>
            </a:endParaRPr>
          </a:p>
          <a:p>
            <a:pPr indent="-342900">
              <a:buAutoNum type="arabicPeriod"/>
            </a:pPr>
            <a:r>
              <a:rPr lang="en-US" dirty="0">
                <a:solidFill>
                  <a:srgbClr val="76777A"/>
                </a:solidFill>
              </a:rPr>
              <a:t>During consult- Overview, PHQ-9, obtain pertinent history, check Ins. benefits</a:t>
            </a:r>
          </a:p>
          <a:p>
            <a:pPr marL="342900" indent="-342900">
              <a:buAutoNum type="arabicPeriod"/>
            </a:pPr>
            <a:endParaRPr lang="en-US" b="1" dirty="0">
              <a:solidFill>
                <a:schemeClr val="tx2"/>
              </a:solidFill>
            </a:endParaRPr>
          </a:p>
          <a:p>
            <a:pPr indent="-342900">
              <a:buAutoNum type="arabicPeriod"/>
            </a:pPr>
            <a:r>
              <a:rPr lang="en-US" dirty="0">
                <a:solidFill>
                  <a:srgbClr val="76777A"/>
                </a:solidFill>
              </a:rPr>
              <a:t>Discuss costs</a:t>
            </a:r>
          </a:p>
          <a:p>
            <a:pPr marL="342900" indent="-342900">
              <a:buAutoNum type="arabicPeriod"/>
            </a:pPr>
            <a:endParaRPr lang="en-US" b="1" dirty="0">
              <a:solidFill>
                <a:schemeClr val="tx2"/>
              </a:solidFill>
            </a:endParaRPr>
          </a:p>
          <a:p>
            <a:pPr indent="-342900">
              <a:buAutoNum type="arabicPeriod"/>
            </a:pPr>
            <a:r>
              <a:rPr lang="en-US" dirty="0">
                <a:solidFill>
                  <a:srgbClr val="76777A"/>
                </a:solidFill>
              </a:rPr>
              <a:t>Schedule</a:t>
            </a:r>
          </a:p>
          <a:p>
            <a:pPr marL="800100" lvl="1" indent="-342900">
              <a:buAutoNum type="arabicPeriod"/>
            </a:pPr>
            <a:endParaRPr lang="en-US" b="1" dirty="0">
              <a:solidFill>
                <a:schemeClr val="tx2"/>
              </a:solidFill>
            </a:endParaRPr>
          </a:p>
          <a:p>
            <a:pPr indent="-342900">
              <a:buAutoNum type="arabicPeriod"/>
            </a:pPr>
            <a:r>
              <a:rPr lang="en-US" dirty="0">
                <a:solidFill>
                  <a:srgbClr val="76777A"/>
                </a:solidFill>
              </a:rPr>
              <a:t>Psych </a:t>
            </a:r>
            <a:r>
              <a:rPr lang="en-US" dirty="0" err="1" smtClean="0">
                <a:solidFill>
                  <a:srgbClr val="76777A"/>
                </a:solidFill>
              </a:rPr>
              <a:t>eval</a:t>
            </a:r>
            <a:r>
              <a:rPr lang="en-US" dirty="0" smtClean="0">
                <a:solidFill>
                  <a:srgbClr val="76777A"/>
                </a:solidFill>
              </a:rPr>
              <a:t> (MD will NOT take over)</a:t>
            </a:r>
            <a:endParaRPr lang="en-US" dirty="0">
              <a:solidFill>
                <a:srgbClr val="76777A"/>
              </a:solidFill>
            </a:endParaRPr>
          </a:p>
          <a:p>
            <a:pPr marL="342900" indent="-342900">
              <a:buAutoNum type="arabicPeriod"/>
            </a:pPr>
            <a:endParaRPr lang="en-US" b="1" dirty="0" smtClean="0">
              <a:solidFill>
                <a:schemeClr val="tx2"/>
              </a:solidFill>
            </a:endParaRPr>
          </a:p>
          <a:p>
            <a:pPr indent="-342900">
              <a:buAutoNum type="arabicPeriod"/>
            </a:pPr>
            <a:r>
              <a:rPr lang="en-US" dirty="0">
                <a:solidFill>
                  <a:srgbClr val="76777A"/>
                </a:solidFill>
              </a:rPr>
              <a:t>Submit PA request</a:t>
            </a:r>
          </a:p>
          <a:p>
            <a:pPr marL="342900" indent="-342900">
              <a:buAutoNum type="arabicPeriod"/>
            </a:pPr>
            <a:endParaRPr lang="en-US" b="1" dirty="0">
              <a:solidFill>
                <a:schemeClr val="tx2"/>
              </a:solidFill>
            </a:endParaRPr>
          </a:p>
          <a:p>
            <a:pPr indent="-342900">
              <a:buAutoNum type="arabicPeriod"/>
            </a:pPr>
            <a:r>
              <a:rPr lang="en-US" dirty="0">
                <a:solidFill>
                  <a:srgbClr val="76777A"/>
                </a:solidFill>
              </a:rPr>
              <a:t>Follow-up w/ pt. &amp; referring provider</a:t>
            </a:r>
          </a:p>
          <a:p>
            <a:pPr indent="-342900">
              <a:buAutoNum type="arabicPeriod"/>
            </a:pPr>
            <a:endParaRPr lang="en-US" dirty="0">
              <a:solidFill>
                <a:srgbClr val="76777A"/>
              </a:solidFill>
            </a:endParaRPr>
          </a:p>
          <a:p>
            <a:pPr indent="-342900">
              <a:buAutoNum type="arabicPeriod"/>
            </a:pPr>
            <a:r>
              <a:rPr lang="en-US" dirty="0">
                <a:solidFill>
                  <a:srgbClr val="76777A"/>
                </a:solidFill>
              </a:rPr>
              <a:t>TMS mapping &amp; subsequent </a:t>
            </a:r>
            <a:r>
              <a:rPr lang="en-US" dirty="0" smtClean="0">
                <a:solidFill>
                  <a:srgbClr val="76777A"/>
                </a:solidFill>
              </a:rPr>
              <a:t>treatments</a:t>
            </a:r>
          </a:p>
          <a:p>
            <a:pPr indent="-342900">
              <a:buAutoNum type="arabicPeriod"/>
            </a:pPr>
            <a:endParaRPr lang="en-US" dirty="0" smtClean="0">
              <a:solidFill>
                <a:srgbClr val="76777A"/>
              </a:solidFill>
            </a:endParaRPr>
          </a:p>
          <a:p>
            <a:pPr indent="-342900">
              <a:buAutoNum type="arabicPeriod"/>
            </a:pPr>
            <a:r>
              <a:rPr lang="en-US" dirty="0">
                <a:solidFill>
                  <a:srgbClr val="76777A"/>
                </a:solidFill>
              </a:rPr>
              <a:t>  Referring provider follow-up</a:t>
            </a:r>
          </a:p>
          <a:p>
            <a:pPr marL="342900" indent="-342900">
              <a:buAutoNum type="arabicPeriod"/>
            </a:pPr>
            <a:endParaRPr lang="en-US" dirty="0">
              <a:solidFill>
                <a:srgbClr val="76777A"/>
              </a:solidFill>
            </a:endParaRPr>
          </a:p>
          <a:p>
            <a:pPr marL="342900" indent="-342900">
              <a:buAutoNum type="arabicPeriod"/>
            </a:pPr>
            <a:r>
              <a:rPr lang="en-US" dirty="0">
                <a:solidFill>
                  <a:srgbClr val="76777A"/>
                </a:solidFill>
              </a:rPr>
              <a:t> TMS follow-up appt</a:t>
            </a:r>
            <a:r>
              <a:rPr lang="en-US" b="1" dirty="0" smtClean="0">
                <a:solidFill>
                  <a:schemeClr val="tx2"/>
                </a:solidFill>
              </a:rPr>
              <a:t>. </a:t>
            </a:r>
          </a:p>
          <a:p>
            <a:endParaRPr lang="en-US" b="1" dirty="0" smtClean="0">
              <a:solidFill>
                <a:schemeClr val="tx2"/>
              </a:solidFill>
            </a:endParaRPr>
          </a:p>
          <a:p>
            <a:endParaRPr lang="en-US" dirty="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5091" y="1595251"/>
            <a:ext cx="4295534" cy="2863689"/>
          </a:xfrm>
          <a:prstGeom prst="rect">
            <a:avLst/>
          </a:prstGeom>
        </p:spPr>
      </p:pic>
    </p:spTree>
    <p:extLst>
      <p:ext uri="{BB962C8B-B14F-4D97-AF65-F5344CB8AC3E}">
        <p14:creationId xmlns:p14="http://schemas.microsoft.com/office/powerpoint/2010/main" val="299941665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3859"/>
            <a:ext cx="2928395" cy="3332686"/>
          </a:xfrm>
        </p:spPr>
        <p:txBody>
          <a:bodyPr/>
          <a:lstStyle/>
          <a:p>
            <a:r>
              <a:rPr lang="en-US" b="1" dirty="0" smtClean="0"/>
              <a:t>TMS works best in conjunction with</a:t>
            </a:r>
            <a:r>
              <a:rPr lang="en-US" sz="2600" b="1" dirty="0" smtClean="0"/>
              <a:t/>
            </a:r>
            <a:br>
              <a:rPr lang="en-US" sz="2600" b="1" dirty="0" smtClean="0"/>
            </a:br>
            <a:r>
              <a:rPr lang="en-US" sz="2600" dirty="0" smtClean="0"/>
              <a:t/>
            </a:r>
            <a:br>
              <a:rPr lang="en-US" sz="2600" dirty="0" smtClean="0"/>
            </a:br>
            <a:r>
              <a:rPr lang="en-US" sz="2200" dirty="0" smtClean="0"/>
              <a:t>-Psychotherapy</a:t>
            </a:r>
            <a:br>
              <a:rPr lang="en-US" sz="2200" dirty="0" smtClean="0"/>
            </a:br>
            <a:r>
              <a:rPr lang="en-US" sz="2200" dirty="0"/>
              <a:t/>
            </a:r>
            <a:br>
              <a:rPr lang="en-US" sz="2200" dirty="0"/>
            </a:br>
            <a:r>
              <a:rPr lang="en-US" sz="2200" dirty="0" smtClean="0"/>
              <a:t>-Healthy life-style choices (Both physical &amp; mental)</a:t>
            </a:r>
            <a:br>
              <a:rPr lang="en-US" sz="2200" dirty="0" smtClean="0"/>
            </a:br>
            <a:endParaRPr lang="en-US" sz="2200" dirty="0"/>
          </a:p>
        </p:txBody>
      </p:sp>
      <p:sp>
        <p:nvSpPr>
          <p:cNvPr id="3" name="Slide Number Placeholder 2"/>
          <p:cNvSpPr>
            <a:spLocks noGrp="1"/>
          </p:cNvSpPr>
          <p:nvPr>
            <p:ph type="sldNum" sz="quarter" idx="11"/>
          </p:nvPr>
        </p:nvSpPr>
        <p:spPr/>
        <p:txBody>
          <a:bodyPr/>
          <a:lstStyle/>
          <a:p>
            <a:pPr>
              <a:defRPr/>
            </a:pPr>
            <a:fld id="{878B52CC-F2DD-489A-85E5-E4281476F814}" type="slidenum">
              <a:rPr lang="en-US" smtClean="0"/>
              <a:pPr>
                <a:defRPr/>
              </a:pPr>
              <a:t>11</a:t>
            </a:fld>
            <a:endParaRPr lang="en-US" dirty="0"/>
          </a:p>
        </p:txBody>
      </p:sp>
      <p:pic>
        <p:nvPicPr>
          <p:cNvPr id="4" name="Picture 3"/>
          <p:cNvPicPr>
            <a:picLocks noChangeAspect="1"/>
          </p:cNvPicPr>
          <p:nvPr/>
        </p:nvPicPr>
        <p:blipFill>
          <a:blip r:embed="rId3"/>
          <a:stretch>
            <a:fillRect/>
          </a:stretch>
        </p:blipFill>
        <p:spPr>
          <a:xfrm>
            <a:off x="3307828" y="258178"/>
            <a:ext cx="3576387" cy="2503471"/>
          </a:xfrm>
          <a:prstGeom prst="rect">
            <a:avLst/>
          </a:prstGeom>
        </p:spPr>
      </p:pic>
      <p:pic>
        <p:nvPicPr>
          <p:cNvPr id="6" name="Picture 5"/>
          <p:cNvPicPr>
            <a:picLocks noChangeAspect="1"/>
          </p:cNvPicPr>
          <p:nvPr/>
        </p:nvPicPr>
        <p:blipFill>
          <a:blip r:embed="rId4"/>
          <a:stretch>
            <a:fillRect/>
          </a:stretch>
        </p:blipFill>
        <p:spPr>
          <a:xfrm>
            <a:off x="7163092" y="500597"/>
            <a:ext cx="5025624" cy="5025624"/>
          </a:xfrm>
          <a:prstGeom prst="rect">
            <a:avLst/>
          </a:prstGeom>
        </p:spPr>
      </p:pic>
      <p:pic>
        <p:nvPicPr>
          <p:cNvPr id="7" name="Picture 6"/>
          <p:cNvPicPr>
            <a:picLocks noChangeAspect="1"/>
          </p:cNvPicPr>
          <p:nvPr/>
        </p:nvPicPr>
        <p:blipFill>
          <a:blip r:embed="rId5"/>
          <a:stretch>
            <a:fillRect/>
          </a:stretch>
        </p:blipFill>
        <p:spPr>
          <a:xfrm>
            <a:off x="3028950" y="3013409"/>
            <a:ext cx="4392243" cy="307457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spTree>
    <p:extLst>
      <p:ext uri="{BB962C8B-B14F-4D97-AF65-F5344CB8AC3E}">
        <p14:creationId xmlns:p14="http://schemas.microsoft.com/office/powerpoint/2010/main" val="92506491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19" y="2523146"/>
            <a:ext cx="2960113" cy="2293620"/>
          </a:xfrm>
        </p:spPr>
        <p:txBody>
          <a:bodyPr/>
          <a:lstStyle/>
          <a:p>
            <a:r>
              <a:rPr lang="en-US" b="1" dirty="0" smtClean="0"/>
              <a:t>Maintenance TMS</a:t>
            </a:r>
            <a:endParaRPr lang="en-US" b="1" dirty="0"/>
          </a:p>
        </p:txBody>
      </p:sp>
      <p:sp>
        <p:nvSpPr>
          <p:cNvPr id="3" name="Slide Number Placeholder 2"/>
          <p:cNvSpPr>
            <a:spLocks noGrp="1"/>
          </p:cNvSpPr>
          <p:nvPr>
            <p:ph type="sldNum" sz="quarter" idx="11"/>
          </p:nvPr>
        </p:nvSpPr>
        <p:spPr/>
        <p:txBody>
          <a:bodyPr/>
          <a:lstStyle/>
          <a:p>
            <a:pPr>
              <a:defRPr/>
            </a:pPr>
            <a:fld id="{878B52CC-F2DD-489A-85E5-E4281476F814}" type="slidenum">
              <a:rPr lang="en-US" smtClean="0"/>
              <a:pPr>
                <a:defRPr/>
              </a:pPr>
              <a:t>12</a:t>
            </a:fld>
            <a:endParaRPr lang="en-US" dirty="0"/>
          </a:p>
        </p:txBody>
      </p:sp>
      <p:pic>
        <p:nvPicPr>
          <p:cNvPr id="4" name="Picture 3" descr="Icon&#10;&#10;Description automatically generated">
            <a:extLst>
              <a:ext uri="{FF2B5EF4-FFF2-40B4-BE49-F238E27FC236}">
                <a16:creationId xmlns:a16="http://schemas.microsoft.com/office/drawing/2014/main" id="{0AF14756-F88B-45BC-845B-D8BF24EB07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67869" y="1181521"/>
            <a:ext cx="366905" cy="362484"/>
          </a:xfrm>
          <a:prstGeom prst="rect">
            <a:avLst/>
          </a:prstGeom>
        </p:spPr>
      </p:pic>
      <p:pic>
        <p:nvPicPr>
          <p:cNvPr id="5" name="Picture 4" descr="Icon&#10;&#10;Description automatically generated">
            <a:extLst>
              <a:ext uri="{FF2B5EF4-FFF2-40B4-BE49-F238E27FC236}">
                <a16:creationId xmlns:a16="http://schemas.microsoft.com/office/drawing/2014/main" id="{0AF14756-F88B-45BC-845B-D8BF24EB07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354462">
            <a:off x="3185550" y="2187681"/>
            <a:ext cx="366905" cy="362484"/>
          </a:xfrm>
          <a:prstGeom prst="rect">
            <a:avLst/>
          </a:prstGeom>
        </p:spPr>
      </p:pic>
      <p:pic>
        <p:nvPicPr>
          <p:cNvPr id="6" name="Picture 5" descr="Icon&#10;&#10;Description automatically generated">
            <a:extLst>
              <a:ext uri="{FF2B5EF4-FFF2-40B4-BE49-F238E27FC236}">
                <a16:creationId xmlns:a16="http://schemas.microsoft.com/office/drawing/2014/main" id="{0AF14756-F88B-45BC-845B-D8BF24EB07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89617" y="3200456"/>
            <a:ext cx="366905" cy="362484"/>
          </a:xfrm>
          <a:prstGeom prst="rect">
            <a:avLst/>
          </a:prstGeom>
        </p:spPr>
      </p:pic>
      <p:pic>
        <p:nvPicPr>
          <p:cNvPr id="7" name="Picture 6" descr="Icon&#10;&#10;Description automatically generated">
            <a:extLst>
              <a:ext uri="{FF2B5EF4-FFF2-40B4-BE49-F238E27FC236}">
                <a16:creationId xmlns:a16="http://schemas.microsoft.com/office/drawing/2014/main" id="{0AF14756-F88B-45BC-845B-D8BF24EB07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85549" y="4195311"/>
            <a:ext cx="366905" cy="362484"/>
          </a:xfrm>
          <a:prstGeom prst="rect">
            <a:avLst/>
          </a:prstGeom>
        </p:spPr>
      </p:pic>
      <p:sp>
        <p:nvSpPr>
          <p:cNvPr id="8" name="TextBox 7"/>
          <p:cNvSpPr txBox="1"/>
          <p:nvPr/>
        </p:nvSpPr>
        <p:spPr>
          <a:xfrm>
            <a:off x="3570136" y="1181521"/>
            <a:ext cx="8111585" cy="3477875"/>
          </a:xfrm>
          <a:prstGeom prst="rect">
            <a:avLst/>
          </a:prstGeom>
          <a:noFill/>
        </p:spPr>
        <p:txBody>
          <a:bodyPr wrap="square" rtlCol="0">
            <a:spAutoFit/>
          </a:bodyPr>
          <a:lstStyle/>
          <a:p>
            <a:r>
              <a:rPr lang="en-US" sz="2200" b="1" dirty="0" smtClean="0">
                <a:solidFill>
                  <a:schemeClr val="tx2"/>
                </a:solidFill>
              </a:rPr>
              <a:t>Following successful acute course of TMS</a:t>
            </a:r>
          </a:p>
          <a:p>
            <a:endParaRPr lang="en-US" sz="2200" b="1" dirty="0">
              <a:solidFill>
                <a:schemeClr val="tx2"/>
              </a:solidFill>
            </a:endParaRPr>
          </a:p>
          <a:p>
            <a:endParaRPr lang="en-US" sz="2200" b="1" dirty="0">
              <a:solidFill>
                <a:schemeClr val="tx2"/>
              </a:solidFill>
            </a:endParaRPr>
          </a:p>
          <a:p>
            <a:r>
              <a:rPr lang="en-US" sz="2200" b="1" dirty="0" smtClean="0">
                <a:solidFill>
                  <a:schemeClr val="tx2"/>
                </a:solidFill>
              </a:rPr>
              <a:t>Promising relapse prevention strategy</a:t>
            </a:r>
          </a:p>
          <a:p>
            <a:endParaRPr lang="en-US" sz="2200" b="1" dirty="0">
              <a:solidFill>
                <a:schemeClr val="tx2"/>
              </a:solidFill>
            </a:endParaRPr>
          </a:p>
          <a:p>
            <a:endParaRPr lang="en-US" sz="2200" b="1" dirty="0" smtClean="0">
              <a:solidFill>
                <a:schemeClr val="tx2"/>
              </a:solidFill>
            </a:endParaRPr>
          </a:p>
          <a:p>
            <a:r>
              <a:rPr lang="en-US" sz="2200" b="1" dirty="0" smtClean="0">
                <a:solidFill>
                  <a:schemeClr val="tx2"/>
                </a:solidFill>
              </a:rPr>
              <a:t>Individualized treatment protocol</a:t>
            </a:r>
            <a:endParaRPr lang="en-US" sz="2200" b="1" dirty="0">
              <a:solidFill>
                <a:schemeClr val="tx2"/>
              </a:solidFill>
            </a:endParaRPr>
          </a:p>
          <a:p>
            <a:endParaRPr lang="en-US" sz="2200" b="1" dirty="0" smtClean="0">
              <a:solidFill>
                <a:schemeClr val="tx2"/>
              </a:solidFill>
            </a:endParaRPr>
          </a:p>
          <a:p>
            <a:endParaRPr lang="en-US" sz="2200" b="1" dirty="0" smtClean="0">
              <a:solidFill>
                <a:schemeClr val="tx2"/>
              </a:solidFill>
            </a:endParaRPr>
          </a:p>
          <a:p>
            <a:r>
              <a:rPr lang="en-US" sz="2200" b="1" dirty="0" smtClean="0">
                <a:solidFill>
                  <a:schemeClr val="tx2"/>
                </a:solidFill>
              </a:rPr>
              <a:t>Currently “off-label”</a:t>
            </a:r>
            <a:endParaRPr lang="en-US" sz="2200" b="1" dirty="0">
              <a:solidFill>
                <a:schemeClr val="tx2"/>
              </a:solidFill>
            </a:endParaRPr>
          </a:p>
        </p:txBody>
      </p:sp>
      <p:pic>
        <p:nvPicPr>
          <p:cNvPr id="9" name="Picture 8"/>
          <p:cNvPicPr>
            <a:picLocks noChangeAspect="1"/>
          </p:cNvPicPr>
          <p:nvPr/>
        </p:nvPicPr>
        <p:blipFill rotWithShape="1">
          <a:blip r:embed="rId4"/>
          <a:srcRect l="7898" r="11878" b="2604"/>
          <a:stretch/>
        </p:blipFill>
        <p:spPr>
          <a:xfrm>
            <a:off x="8266257" y="3603576"/>
            <a:ext cx="3817731" cy="242638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spTree>
    <p:extLst>
      <p:ext uri="{BB962C8B-B14F-4D97-AF65-F5344CB8AC3E}">
        <p14:creationId xmlns:p14="http://schemas.microsoft.com/office/powerpoint/2010/main" val="424156792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87" y="1569720"/>
            <a:ext cx="2352442" cy="3352800"/>
          </a:xfrm>
        </p:spPr>
        <p:txBody>
          <a:bodyPr/>
          <a:lstStyle/>
          <a:p>
            <a:r>
              <a:rPr lang="en-US" b="1" dirty="0" smtClean="0"/>
              <a:t>What if TMS doesn’t work?</a:t>
            </a:r>
            <a:br>
              <a:rPr lang="en-US" b="1" dirty="0" smtClean="0"/>
            </a:br>
            <a:r>
              <a:rPr lang="en-US" b="1" dirty="0"/>
              <a:t/>
            </a:r>
            <a:br>
              <a:rPr lang="en-US" b="1" dirty="0"/>
            </a:br>
            <a:r>
              <a:rPr lang="en-US" sz="2500" b="1" dirty="0" smtClean="0"/>
              <a:t>SPRAVATO</a:t>
            </a:r>
            <a:r>
              <a:rPr lang="en-US" b="1" dirty="0" smtClean="0"/>
              <a:t/>
            </a:r>
            <a:br>
              <a:rPr lang="en-US" b="1" dirty="0" smtClean="0"/>
            </a:br>
            <a:r>
              <a:rPr lang="en-US" sz="2200" dirty="0" smtClean="0"/>
              <a:t>(</a:t>
            </a:r>
            <a:r>
              <a:rPr lang="en-US" sz="2200" dirty="0" err="1" smtClean="0"/>
              <a:t>esketamine</a:t>
            </a:r>
            <a:r>
              <a:rPr lang="en-US" sz="2200" dirty="0" smtClean="0"/>
              <a:t> nasal spray)</a:t>
            </a:r>
            <a:endParaRPr lang="en-US" sz="2200" dirty="0"/>
          </a:p>
        </p:txBody>
      </p:sp>
      <p:sp>
        <p:nvSpPr>
          <p:cNvPr id="3" name="Slide Number Placeholder 2"/>
          <p:cNvSpPr>
            <a:spLocks noGrp="1"/>
          </p:cNvSpPr>
          <p:nvPr>
            <p:ph type="sldNum" sz="quarter" idx="11"/>
          </p:nvPr>
        </p:nvSpPr>
        <p:spPr/>
        <p:txBody>
          <a:bodyPr/>
          <a:lstStyle/>
          <a:p>
            <a:pPr>
              <a:defRPr/>
            </a:pPr>
            <a:fld id="{878B52CC-F2DD-489A-85E5-E4281476F814}" type="slidenum">
              <a:rPr lang="en-US" smtClean="0"/>
              <a:pPr>
                <a:defRPr/>
              </a:pPr>
              <a:t>13</a:t>
            </a:fld>
            <a:endParaRPr lang="en-US" dirty="0"/>
          </a:p>
        </p:txBody>
      </p:sp>
      <p:sp>
        <p:nvSpPr>
          <p:cNvPr id="4" name="Rectangle 3"/>
          <p:cNvSpPr/>
          <p:nvPr/>
        </p:nvSpPr>
        <p:spPr>
          <a:xfrm>
            <a:off x="3043990" y="251745"/>
            <a:ext cx="5612880" cy="3139321"/>
          </a:xfrm>
          <a:prstGeom prst="rect">
            <a:avLst/>
          </a:prstGeom>
        </p:spPr>
        <p:txBody>
          <a:bodyPr wrap="square">
            <a:spAutoFit/>
          </a:bodyPr>
          <a:lstStyle/>
          <a:p>
            <a:r>
              <a:rPr lang="en-US" dirty="0"/>
              <a:t>Indications</a:t>
            </a:r>
            <a:r>
              <a:rPr lang="en-US" dirty="0" smtClean="0"/>
              <a:t>:</a:t>
            </a:r>
          </a:p>
          <a:p>
            <a:endParaRPr lang="en-US" dirty="0"/>
          </a:p>
          <a:p>
            <a:r>
              <a:rPr lang="en-US" dirty="0"/>
              <a:t>SPRAVATO® (</a:t>
            </a:r>
            <a:r>
              <a:rPr lang="en-US" dirty="0" err="1"/>
              <a:t>esketamine</a:t>
            </a:r>
            <a:r>
              <a:rPr lang="en-US" dirty="0"/>
              <a:t>) CIII Nasal Spray is indicated, in conjunction with an oral antidepressant, for the treatment of:</a:t>
            </a:r>
          </a:p>
          <a:p>
            <a:endParaRPr lang="en-US" dirty="0"/>
          </a:p>
          <a:p>
            <a:r>
              <a:rPr lang="en-US" dirty="0"/>
              <a:t>Treatment-resistant depression (TRD) in adults</a:t>
            </a:r>
            <a:r>
              <a:rPr lang="en-US" dirty="0" smtClean="0"/>
              <a:t>.</a:t>
            </a:r>
          </a:p>
          <a:p>
            <a:endParaRPr lang="en-US" dirty="0"/>
          </a:p>
          <a:p>
            <a:r>
              <a:rPr lang="en-US" dirty="0"/>
              <a:t>Depressive symptoms in adults with major depressive disorder (MDD) with acute suicidal ideation or behavior.</a:t>
            </a:r>
          </a:p>
        </p:txBody>
      </p:sp>
      <p:pic>
        <p:nvPicPr>
          <p:cNvPr id="5" name="Picture 4"/>
          <p:cNvPicPr>
            <a:picLocks noChangeAspect="1"/>
          </p:cNvPicPr>
          <p:nvPr/>
        </p:nvPicPr>
        <p:blipFill>
          <a:blip r:embed="rId3"/>
          <a:stretch>
            <a:fillRect/>
          </a:stretch>
        </p:blipFill>
        <p:spPr>
          <a:xfrm>
            <a:off x="6244953" y="3223543"/>
            <a:ext cx="5770754" cy="2778206"/>
          </a:xfrm>
          <a:prstGeom prst="rect">
            <a:avLst/>
          </a:prstGeom>
        </p:spPr>
      </p:pic>
      <p:pic>
        <p:nvPicPr>
          <p:cNvPr id="6" name="Picture 5"/>
          <p:cNvPicPr>
            <a:picLocks noChangeAspect="1"/>
          </p:cNvPicPr>
          <p:nvPr/>
        </p:nvPicPr>
        <p:blipFill>
          <a:blip r:embed="rId4"/>
          <a:stretch>
            <a:fillRect/>
          </a:stretch>
        </p:blipFill>
        <p:spPr>
          <a:xfrm>
            <a:off x="9055240" y="251745"/>
            <a:ext cx="2960467" cy="10099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spTree>
    <p:extLst>
      <p:ext uri="{BB962C8B-B14F-4D97-AF65-F5344CB8AC3E}">
        <p14:creationId xmlns:p14="http://schemas.microsoft.com/office/powerpoint/2010/main" val="916649127"/>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87" y="853440"/>
            <a:ext cx="2212607" cy="3849794"/>
          </a:xfrm>
        </p:spPr>
        <p:txBody>
          <a:bodyPr/>
          <a:lstStyle/>
          <a:p>
            <a:r>
              <a:rPr lang="en-US" b="1" dirty="0" smtClean="0"/>
              <a:t>Questions?</a:t>
            </a:r>
            <a:br>
              <a:rPr lang="en-US" b="1" dirty="0" smtClean="0"/>
            </a:br>
            <a:r>
              <a:rPr lang="en-US" dirty="0"/>
              <a:t/>
            </a:r>
            <a:br>
              <a:rPr lang="en-US" dirty="0"/>
            </a:br>
            <a:endParaRPr lang="en-US" dirty="0"/>
          </a:p>
        </p:txBody>
      </p:sp>
      <p:sp>
        <p:nvSpPr>
          <p:cNvPr id="3" name="Slide Number Placeholder 2"/>
          <p:cNvSpPr>
            <a:spLocks noGrp="1"/>
          </p:cNvSpPr>
          <p:nvPr>
            <p:ph type="sldNum" sz="quarter" idx="11"/>
          </p:nvPr>
        </p:nvSpPr>
        <p:spPr/>
        <p:txBody>
          <a:bodyPr/>
          <a:lstStyle/>
          <a:p>
            <a:pPr>
              <a:defRPr/>
            </a:pPr>
            <a:fld id="{878B52CC-F2DD-489A-85E5-E4281476F814}" type="slidenum">
              <a:rPr lang="en-US" smtClean="0"/>
              <a:pPr>
                <a:defRPr/>
              </a:pPr>
              <a:t>14</a:t>
            </a:fld>
            <a:endParaRPr lang="en-US" dirty="0"/>
          </a:p>
        </p:txBody>
      </p:sp>
      <p:pic>
        <p:nvPicPr>
          <p:cNvPr id="4" name="Picture 3"/>
          <p:cNvPicPr>
            <a:picLocks noChangeAspect="1"/>
          </p:cNvPicPr>
          <p:nvPr/>
        </p:nvPicPr>
        <p:blipFill>
          <a:blip r:embed="rId3"/>
          <a:stretch>
            <a:fillRect/>
          </a:stretch>
        </p:blipFill>
        <p:spPr>
          <a:xfrm>
            <a:off x="240287" y="2120024"/>
            <a:ext cx="3866513" cy="26179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4455" y="0"/>
            <a:ext cx="61341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spTree>
    <p:extLst>
      <p:ext uri="{BB962C8B-B14F-4D97-AF65-F5344CB8AC3E}">
        <p14:creationId xmlns:p14="http://schemas.microsoft.com/office/powerpoint/2010/main" val="3774346534"/>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2" y="450935"/>
            <a:ext cx="2680570" cy="3482238"/>
          </a:xfrm>
        </p:spPr>
        <p:txBody>
          <a:bodyPr/>
          <a:lstStyle/>
          <a:p>
            <a:r>
              <a:rPr lang="en-US" b="1" dirty="0" smtClean="0"/>
              <a:t>Brain activity is reduced</a:t>
            </a:r>
            <a:r>
              <a:rPr lang="en-US" dirty="0" smtClean="0"/>
              <a:t> </a:t>
            </a:r>
            <a:br>
              <a:rPr lang="en-US" dirty="0" smtClean="0"/>
            </a:br>
            <a:r>
              <a:rPr lang="en-US" dirty="0" smtClean="0"/>
              <a:t>in depression.</a:t>
            </a:r>
            <a:br>
              <a:rPr lang="en-US" dirty="0" smtClean="0"/>
            </a:br>
            <a:r>
              <a:rPr lang="en-US" dirty="0"/>
              <a:t/>
            </a:r>
            <a:br>
              <a:rPr lang="en-US" dirty="0"/>
            </a:br>
            <a:r>
              <a:rPr lang="en-US" sz="2000" dirty="0" smtClean="0"/>
              <a:t>Low levels of neurotransmitters (“chemical messengers”) that help to regulate mood</a:t>
            </a:r>
            <a:br>
              <a:rPr lang="en-US" sz="2000" dirty="0" smtClean="0"/>
            </a:br>
            <a:r>
              <a:rPr lang="en-US" sz="2000" dirty="0" smtClean="0"/>
              <a:t/>
            </a:r>
            <a:br>
              <a:rPr lang="en-US" sz="2000" dirty="0" smtClean="0"/>
            </a:br>
            <a:r>
              <a:rPr lang="en-US" sz="2000" dirty="0" smtClean="0"/>
              <a:t>- Serotonin</a:t>
            </a:r>
            <a:br>
              <a:rPr lang="en-US" sz="2000" dirty="0" smtClean="0"/>
            </a:br>
            <a:r>
              <a:rPr lang="en-US" sz="2000" dirty="0" smtClean="0"/>
              <a:t>- Dopamine</a:t>
            </a:r>
            <a:br>
              <a:rPr lang="en-US" sz="2000" dirty="0" smtClean="0"/>
            </a:br>
            <a:r>
              <a:rPr lang="en-US" sz="2000" dirty="0" smtClean="0"/>
              <a:t>- Norepinephrine </a:t>
            </a:r>
            <a:endParaRPr lang="en-US" sz="2000" dirty="0"/>
          </a:p>
        </p:txBody>
      </p:sp>
      <p:sp>
        <p:nvSpPr>
          <p:cNvPr id="3" name="Slide Number Placeholder 2"/>
          <p:cNvSpPr>
            <a:spLocks noGrp="1"/>
          </p:cNvSpPr>
          <p:nvPr>
            <p:ph type="sldNum" sz="quarter" idx="11"/>
          </p:nvPr>
        </p:nvSpPr>
        <p:spPr/>
        <p:txBody>
          <a:bodyPr/>
          <a:lstStyle/>
          <a:p>
            <a:pPr>
              <a:defRPr/>
            </a:pPr>
            <a:fld id="{878B52CC-F2DD-489A-85E5-E4281476F814}" type="slidenum">
              <a:rPr lang="en-US" smtClean="0"/>
              <a:pPr>
                <a:defRPr/>
              </a:pPr>
              <a:t>2</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2138" y="178527"/>
            <a:ext cx="8335827" cy="60910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spTree>
    <p:extLst>
      <p:ext uri="{BB962C8B-B14F-4D97-AF65-F5344CB8AC3E}">
        <p14:creationId xmlns:p14="http://schemas.microsoft.com/office/powerpoint/2010/main" val="248321392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A34A-FFA0-4FC9-A62E-9E1CCD507526}"/>
              </a:ext>
            </a:extLst>
          </p:cNvPr>
          <p:cNvSpPr>
            <a:spLocks noGrp="1"/>
          </p:cNvSpPr>
          <p:nvPr>
            <p:ph type="title"/>
          </p:nvPr>
        </p:nvSpPr>
        <p:spPr>
          <a:xfrm>
            <a:off x="0" y="1415845"/>
            <a:ext cx="2781301" cy="3362631"/>
          </a:xfrm>
        </p:spPr>
        <p:txBody>
          <a:bodyPr/>
          <a:lstStyle/>
          <a:p>
            <a:r>
              <a:rPr lang="en-US" sz="2600" b="1" dirty="0" smtClean="0"/>
              <a:t>Antidepressant Medication Approach</a:t>
            </a:r>
            <a:br>
              <a:rPr lang="en-US" sz="2600" b="1" dirty="0" smtClean="0"/>
            </a:br>
            <a:r>
              <a:rPr lang="en-US" dirty="0" smtClean="0"/>
              <a:t/>
            </a:r>
            <a:br>
              <a:rPr lang="en-US" dirty="0" smtClean="0"/>
            </a:br>
            <a:r>
              <a:rPr lang="en-US" sz="2200" dirty="0" smtClean="0"/>
              <a:t>What happens </a:t>
            </a:r>
            <a:br>
              <a:rPr lang="en-US" sz="2200" dirty="0" smtClean="0"/>
            </a:br>
            <a:r>
              <a:rPr lang="en-US" sz="2200" dirty="0" smtClean="0"/>
              <a:t>to patients </a:t>
            </a:r>
            <a:br>
              <a:rPr lang="en-US" sz="2200" dirty="0" smtClean="0"/>
            </a:br>
            <a:r>
              <a:rPr lang="en-US" sz="2200" dirty="0" smtClean="0"/>
              <a:t>with each medication?</a:t>
            </a:r>
            <a:br>
              <a:rPr lang="en-US" sz="2200" dirty="0" smtClean="0"/>
            </a:br>
            <a:r>
              <a:rPr lang="en-US" dirty="0"/>
              <a:t/>
            </a:r>
            <a:br>
              <a:rPr lang="en-US" dirty="0"/>
            </a:br>
            <a:r>
              <a:rPr lang="en-US" dirty="0"/>
              <a:t/>
            </a:r>
            <a:br>
              <a:rPr lang="en-US" dirty="0"/>
            </a:br>
            <a:r>
              <a:rPr lang="en-US" dirty="0"/>
              <a:t/>
            </a:r>
            <a:br>
              <a:rPr lang="en-US" dirty="0"/>
            </a:br>
            <a:endParaRPr lang="en-US" dirty="0"/>
          </a:p>
        </p:txBody>
      </p:sp>
      <p:sp>
        <p:nvSpPr>
          <p:cNvPr id="13" name="Footer Placeholder 12">
            <a:extLst>
              <a:ext uri="{FF2B5EF4-FFF2-40B4-BE49-F238E27FC236}">
                <a16:creationId xmlns:a16="http://schemas.microsoft.com/office/drawing/2014/main" id="{08BF96D4-6116-4752-8B01-25FAE29684E5}"/>
              </a:ext>
            </a:extLst>
          </p:cNvPr>
          <p:cNvSpPr>
            <a:spLocks noGrp="1"/>
          </p:cNvSpPr>
          <p:nvPr>
            <p:ph type="ftr" sz="quarter" idx="10"/>
          </p:nvPr>
        </p:nvSpPr>
        <p:spPr>
          <a:xfrm>
            <a:off x="2888147" y="6207413"/>
            <a:ext cx="6059095" cy="633525"/>
          </a:xfrm>
        </p:spPr>
        <p:txBody>
          <a:bodyPr/>
          <a:lstStyle/>
          <a:p>
            <a:pPr marL="171450" indent="-171450" defTabSz="914217">
              <a:buFont typeface="+mj-lt"/>
              <a:buAutoNum type="arabicPeriod"/>
            </a:pPr>
            <a:r>
              <a:rPr lang="en-GB" dirty="0">
                <a:latin typeface="Century Gothic" panose="020F0302020204030204"/>
              </a:rPr>
              <a:t>Trivedi (2006), Am J Psychiatry </a:t>
            </a:r>
          </a:p>
          <a:p>
            <a:pPr marL="171450" indent="-171450" defTabSz="914217">
              <a:buFont typeface="+mj-lt"/>
              <a:buAutoNum type="arabicPeriod"/>
            </a:pPr>
            <a:r>
              <a:rPr lang="en-GB" dirty="0">
                <a:latin typeface="Century Gothic" panose="020F0302020204030204"/>
              </a:rPr>
              <a:t>Rush (2006), Am J Psychiatry </a:t>
            </a:r>
          </a:p>
          <a:p>
            <a:pPr marL="171450" indent="-171450" defTabSz="914217">
              <a:buFont typeface="+mj-lt"/>
              <a:buAutoNum type="arabicPeriod"/>
            </a:pPr>
            <a:r>
              <a:rPr lang="en-GB" dirty="0" smtClean="0">
                <a:latin typeface="Century Gothic" panose="020F0302020204030204"/>
              </a:rPr>
              <a:t>Fava (2006), Am J Psychiatry </a:t>
            </a:r>
          </a:p>
          <a:p>
            <a:pPr marL="171450" indent="-171450" defTabSz="914217">
              <a:buFont typeface="+mj-lt"/>
              <a:buAutoNum type="arabicPeriod"/>
            </a:pPr>
            <a:r>
              <a:rPr lang="en-GB" dirty="0" smtClean="0">
                <a:latin typeface="Century Gothic" panose="020F0302020204030204"/>
              </a:rPr>
              <a:t>McGrath (2006), Am J Psychiatry</a:t>
            </a:r>
          </a:p>
          <a:p>
            <a:pPr marL="171450" indent="-171450" defTabSz="914217">
              <a:buFont typeface="+mj-lt"/>
              <a:buAutoNum type="arabicPeriod"/>
            </a:pPr>
            <a:r>
              <a:rPr lang="en-US" dirty="0" smtClean="0">
                <a:latin typeface="Century Gothic" panose="020F0302020204030204"/>
              </a:rPr>
              <a:t>STAR*D Study n=4,041</a:t>
            </a:r>
            <a:endParaRPr lang="en-US" dirty="0">
              <a:latin typeface="Century Gothic" panose="020F0302020204030204"/>
            </a:endParaRPr>
          </a:p>
        </p:txBody>
      </p:sp>
      <p:sp>
        <p:nvSpPr>
          <p:cNvPr id="3" name="Slide Number Placeholder 2">
            <a:extLst>
              <a:ext uri="{FF2B5EF4-FFF2-40B4-BE49-F238E27FC236}">
                <a16:creationId xmlns:a16="http://schemas.microsoft.com/office/drawing/2014/main" id="{0F214731-B013-45D9-8134-CE956D7CDAC4}"/>
              </a:ext>
            </a:extLst>
          </p:cNvPr>
          <p:cNvSpPr>
            <a:spLocks noGrp="1"/>
          </p:cNvSpPr>
          <p:nvPr>
            <p:ph type="sldNum" sz="quarter" idx="11"/>
          </p:nvPr>
        </p:nvSpPr>
        <p:spPr>
          <a:xfrm>
            <a:off x="11531119" y="6269566"/>
            <a:ext cx="656011" cy="365125"/>
          </a:xfrm>
        </p:spPr>
        <p:txBody>
          <a:bodyPr/>
          <a:lstStyle/>
          <a:p>
            <a:pPr defTabSz="914217"/>
            <a:fld id="{878B52CC-F2DD-489A-85E5-E4281476F814}" type="slidenum">
              <a:rPr lang="en-US">
                <a:solidFill>
                  <a:srgbClr val="F2F2F2"/>
                </a:solidFill>
                <a:latin typeface="Century Gothic" panose="020F0302020204030204"/>
              </a:rPr>
              <a:pPr defTabSz="914217"/>
              <a:t>3</a:t>
            </a:fld>
            <a:endParaRPr lang="en-US" dirty="0">
              <a:solidFill>
                <a:srgbClr val="F2F2F2"/>
              </a:solidFill>
              <a:latin typeface="Century Gothic" panose="020F0302020204030204"/>
            </a:endParaRPr>
          </a:p>
        </p:txBody>
      </p:sp>
      <p:pic>
        <p:nvPicPr>
          <p:cNvPr id="23" name="Picture 22">
            <a:extLst>
              <a:ext uri="{FF2B5EF4-FFF2-40B4-BE49-F238E27FC236}">
                <a16:creationId xmlns:a16="http://schemas.microsoft.com/office/drawing/2014/main" id="{D05E36C0-494F-4A1B-8DAD-D69CB1D69ABC}"/>
              </a:ext>
            </a:extLst>
          </p:cNvPr>
          <p:cNvPicPr>
            <a:picLocks noChangeAspect="1"/>
          </p:cNvPicPr>
          <p:nvPr/>
        </p:nvPicPr>
        <p:blipFill rotWithShape="1">
          <a:blip r:embed="rId3">
            <a:extLst>
              <a:ext uri="{28A0092B-C50C-407E-A947-70E740481C1C}">
                <a14:useLocalDpi xmlns:a14="http://schemas.microsoft.com/office/drawing/2010/main" val="0"/>
              </a:ext>
            </a:extLst>
          </a:blip>
          <a:srcRect l="19202" r="9511" b="47286"/>
          <a:stretch/>
        </p:blipFill>
        <p:spPr>
          <a:xfrm>
            <a:off x="4988891" y="1235545"/>
            <a:ext cx="4824249" cy="3266131"/>
          </a:xfrm>
          <a:prstGeom prst="rect">
            <a:avLst/>
          </a:prstGeom>
        </p:spPr>
      </p:pic>
      <p:sp>
        <p:nvSpPr>
          <p:cNvPr id="25" name="TextBox 24">
            <a:extLst>
              <a:ext uri="{FF2B5EF4-FFF2-40B4-BE49-F238E27FC236}">
                <a16:creationId xmlns:a16="http://schemas.microsoft.com/office/drawing/2014/main" id="{6AA86B25-82E3-4556-9819-9A116522BEA8}"/>
              </a:ext>
            </a:extLst>
          </p:cNvPr>
          <p:cNvSpPr txBox="1"/>
          <p:nvPr/>
        </p:nvSpPr>
        <p:spPr>
          <a:xfrm rot="16200000">
            <a:off x="2870684" y="3032181"/>
            <a:ext cx="2839278" cy="307777"/>
          </a:xfrm>
          <a:prstGeom prst="rect">
            <a:avLst/>
          </a:prstGeom>
          <a:noFill/>
        </p:spPr>
        <p:txBody>
          <a:bodyPr wrap="square" rtlCol="0">
            <a:spAutoFit/>
          </a:bodyPr>
          <a:lstStyle/>
          <a:p>
            <a:pPr defTabSz="914217"/>
            <a:r>
              <a:rPr lang="en-US" sz="1400" dirty="0">
                <a:solidFill>
                  <a:srgbClr val="76777A"/>
                </a:solidFill>
                <a:latin typeface="Century Gothic" panose="020F0302020204030204"/>
              </a:rPr>
              <a:t>Achieving remission (HAMD 17)</a:t>
            </a:r>
          </a:p>
        </p:txBody>
      </p:sp>
      <p:sp>
        <p:nvSpPr>
          <p:cNvPr id="4" name="TextBox 3">
            <a:extLst>
              <a:ext uri="{FF2B5EF4-FFF2-40B4-BE49-F238E27FC236}">
                <a16:creationId xmlns:a16="http://schemas.microsoft.com/office/drawing/2014/main" id="{57A5D8BE-539F-4C9A-AE6A-ECAB96FD3393}"/>
              </a:ext>
            </a:extLst>
          </p:cNvPr>
          <p:cNvSpPr txBox="1"/>
          <p:nvPr/>
        </p:nvSpPr>
        <p:spPr>
          <a:xfrm>
            <a:off x="3997885" y="403958"/>
            <a:ext cx="6318751" cy="1107996"/>
          </a:xfrm>
          <a:prstGeom prst="rect">
            <a:avLst/>
          </a:prstGeom>
          <a:noFill/>
        </p:spPr>
        <p:txBody>
          <a:bodyPr wrap="square" rtlCol="0">
            <a:spAutoFit/>
          </a:bodyPr>
          <a:lstStyle/>
          <a:p>
            <a:pPr algn="ctr" defTabSz="914217"/>
            <a:r>
              <a:rPr lang="en-US" sz="2200" dirty="0">
                <a:solidFill>
                  <a:srgbClr val="76777A"/>
                </a:solidFill>
                <a:latin typeface="Century Gothic" panose="020F0302020204030204"/>
              </a:rPr>
              <a:t>The </a:t>
            </a:r>
            <a:r>
              <a:rPr lang="en-US" sz="2200" b="1" dirty="0">
                <a:solidFill>
                  <a:srgbClr val="76777A"/>
                </a:solidFill>
                <a:latin typeface="Century Gothic" panose="020F0302020204030204"/>
              </a:rPr>
              <a:t>STAR*D </a:t>
            </a:r>
            <a:r>
              <a:rPr lang="en-US" sz="2200" dirty="0">
                <a:solidFill>
                  <a:srgbClr val="76777A"/>
                </a:solidFill>
                <a:latin typeface="Century Gothic" panose="020F0302020204030204"/>
              </a:rPr>
              <a:t>study showed that every time a patient tries a new medication, their chances of remission goes down.</a:t>
            </a:r>
          </a:p>
        </p:txBody>
      </p:sp>
      <p:sp>
        <p:nvSpPr>
          <p:cNvPr id="8" name="TextBox 7">
            <a:extLst>
              <a:ext uri="{FF2B5EF4-FFF2-40B4-BE49-F238E27FC236}">
                <a16:creationId xmlns:a16="http://schemas.microsoft.com/office/drawing/2014/main" id="{1BE0E903-C5EC-4162-8D78-91A837616849}"/>
              </a:ext>
            </a:extLst>
          </p:cNvPr>
          <p:cNvSpPr txBox="1"/>
          <p:nvPr/>
        </p:nvSpPr>
        <p:spPr>
          <a:xfrm>
            <a:off x="5109707" y="4588239"/>
            <a:ext cx="736600" cy="861774"/>
          </a:xfrm>
          <a:prstGeom prst="rect">
            <a:avLst/>
          </a:prstGeom>
          <a:noFill/>
        </p:spPr>
        <p:txBody>
          <a:bodyPr wrap="square" rtlCol="0">
            <a:spAutoFit/>
          </a:bodyPr>
          <a:lstStyle/>
          <a:p>
            <a:pPr defTabSz="914217"/>
            <a:r>
              <a:rPr lang="en-US" sz="1000" dirty="0">
                <a:solidFill>
                  <a:srgbClr val="76777A"/>
                </a:solidFill>
                <a:latin typeface="Century Gothic" panose="020F0302020204030204"/>
              </a:rPr>
              <a:t>First-Line</a:t>
            </a:r>
          </a:p>
          <a:p>
            <a:pPr defTabSz="914217"/>
            <a:r>
              <a:rPr lang="en-US" sz="1000" dirty="0">
                <a:solidFill>
                  <a:srgbClr val="76777A"/>
                </a:solidFill>
                <a:latin typeface="Century Gothic" panose="020F0302020204030204"/>
              </a:rPr>
              <a:t>Treatment</a:t>
            </a:r>
          </a:p>
          <a:p>
            <a:pPr defTabSz="914217"/>
            <a:r>
              <a:rPr lang="en-US" sz="1000" dirty="0">
                <a:solidFill>
                  <a:srgbClr val="76777A"/>
                </a:solidFill>
                <a:latin typeface="Century Gothic" panose="020F0302020204030204"/>
              </a:rPr>
              <a:t>Effect</a:t>
            </a:r>
            <a:r>
              <a:rPr lang="en-US" sz="1000" baseline="30000" dirty="0">
                <a:solidFill>
                  <a:srgbClr val="76777A"/>
                </a:solidFill>
                <a:latin typeface="Century Gothic" panose="020F0302020204030204"/>
              </a:rPr>
              <a:t>1</a:t>
            </a:r>
          </a:p>
          <a:p>
            <a:pPr defTabSz="914217"/>
            <a:r>
              <a:rPr lang="en-US" sz="1000" b="1" dirty="0">
                <a:solidFill>
                  <a:srgbClr val="76777A"/>
                </a:solidFill>
                <a:latin typeface="Century Gothic" panose="020F0302020204030204"/>
              </a:rPr>
              <a:t>N=2,876</a:t>
            </a:r>
          </a:p>
        </p:txBody>
      </p:sp>
      <p:sp>
        <p:nvSpPr>
          <p:cNvPr id="12" name="TextBox 11">
            <a:extLst>
              <a:ext uri="{FF2B5EF4-FFF2-40B4-BE49-F238E27FC236}">
                <a16:creationId xmlns:a16="http://schemas.microsoft.com/office/drawing/2014/main" id="{DE51F3F7-2B4C-4986-B6BF-4295F23377B7}"/>
              </a:ext>
            </a:extLst>
          </p:cNvPr>
          <p:cNvSpPr txBox="1"/>
          <p:nvPr/>
        </p:nvSpPr>
        <p:spPr>
          <a:xfrm>
            <a:off x="6386522" y="4588239"/>
            <a:ext cx="736600" cy="861774"/>
          </a:xfrm>
          <a:prstGeom prst="rect">
            <a:avLst/>
          </a:prstGeom>
          <a:noFill/>
        </p:spPr>
        <p:txBody>
          <a:bodyPr wrap="square" rtlCol="0">
            <a:spAutoFit/>
          </a:bodyPr>
          <a:lstStyle/>
          <a:p>
            <a:pPr defTabSz="914217"/>
            <a:r>
              <a:rPr lang="en-US" sz="1000" dirty="0">
                <a:solidFill>
                  <a:srgbClr val="76777A"/>
                </a:solidFill>
                <a:latin typeface="Century Gothic" panose="020F0302020204030204"/>
              </a:rPr>
              <a:t>1-Prior</a:t>
            </a:r>
          </a:p>
          <a:p>
            <a:pPr defTabSz="914217"/>
            <a:r>
              <a:rPr lang="en-US" sz="1000" dirty="0">
                <a:solidFill>
                  <a:srgbClr val="76777A"/>
                </a:solidFill>
                <a:latin typeface="Century Gothic" panose="020F0302020204030204"/>
              </a:rPr>
              <a:t>Treatment</a:t>
            </a:r>
          </a:p>
          <a:p>
            <a:pPr defTabSz="914217"/>
            <a:r>
              <a:rPr lang="en-US" sz="1000" dirty="0">
                <a:solidFill>
                  <a:srgbClr val="76777A"/>
                </a:solidFill>
                <a:latin typeface="Century Gothic" panose="020F0302020204030204"/>
              </a:rPr>
              <a:t>Failure</a:t>
            </a:r>
            <a:r>
              <a:rPr lang="en-US" sz="1000" baseline="30000" dirty="0">
                <a:solidFill>
                  <a:srgbClr val="76777A"/>
                </a:solidFill>
                <a:latin typeface="Century Gothic" panose="020F0302020204030204"/>
              </a:rPr>
              <a:t>2</a:t>
            </a:r>
          </a:p>
          <a:p>
            <a:pPr defTabSz="914217"/>
            <a:r>
              <a:rPr lang="en-US" sz="1000" b="1" dirty="0">
                <a:solidFill>
                  <a:srgbClr val="76777A"/>
                </a:solidFill>
                <a:latin typeface="Century Gothic" panose="020F0302020204030204"/>
              </a:rPr>
              <a:t>N=727</a:t>
            </a:r>
          </a:p>
        </p:txBody>
      </p:sp>
      <p:sp>
        <p:nvSpPr>
          <p:cNvPr id="14" name="TextBox 13">
            <a:extLst>
              <a:ext uri="{FF2B5EF4-FFF2-40B4-BE49-F238E27FC236}">
                <a16:creationId xmlns:a16="http://schemas.microsoft.com/office/drawing/2014/main" id="{6298EF14-9748-43DA-A8EB-9DE9067F9E33}"/>
              </a:ext>
            </a:extLst>
          </p:cNvPr>
          <p:cNvSpPr txBox="1"/>
          <p:nvPr/>
        </p:nvSpPr>
        <p:spPr>
          <a:xfrm>
            <a:off x="7663338" y="4588239"/>
            <a:ext cx="736600" cy="861774"/>
          </a:xfrm>
          <a:prstGeom prst="rect">
            <a:avLst/>
          </a:prstGeom>
          <a:noFill/>
        </p:spPr>
        <p:txBody>
          <a:bodyPr wrap="square" rtlCol="0">
            <a:spAutoFit/>
          </a:bodyPr>
          <a:lstStyle/>
          <a:p>
            <a:pPr defTabSz="914217"/>
            <a:r>
              <a:rPr lang="en-US" sz="1000" dirty="0">
                <a:solidFill>
                  <a:srgbClr val="76777A"/>
                </a:solidFill>
                <a:latin typeface="Century Gothic" panose="020F0302020204030204"/>
              </a:rPr>
              <a:t>2-Prior</a:t>
            </a:r>
          </a:p>
          <a:p>
            <a:pPr defTabSz="914217"/>
            <a:r>
              <a:rPr lang="en-US" sz="1000" dirty="0">
                <a:solidFill>
                  <a:srgbClr val="76777A"/>
                </a:solidFill>
                <a:latin typeface="Century Gothic" panose="020F0302020204030204"/>
              </a:rPr>
              <a:t>Treatment</a:t>
            </a:r>
          </a:p>
          <a:p>
            <a:pPr defTabSz="914217"/>
            <a:r>
              <a:rPr lang="en-US" sz="1000" dirty="0">
                <a:solidFill>
                  <a:srgbClr val="76777A"/>
                </a:solidFill>
                <a:latin typeface="Century Gothic" panose="020F0302020204030204"/>
              </a:rPr>
              <a:t>Failure</a:t>
            </a:r>
            <a:r>
              <a:rPr lang="en-US" sz="1000" baseline="30000" dirty="0">
                <a:solidFill>
                  <a:srgbClr val="76777A"/>
                </a:solidFill>
                <a:latin typeface="Century Gothic" panose="020F0302020204030204"/>
              </a:rPr>
              <a:t>3</a:t>
            </a:r>
          </a:p>
          <a:p>
            <a:pPr defTabSz="914217"/>
            <a:r>
              <a:rPr lang="en-US" sz="1000" b="1" dirty="0">
                <a:solidFill>
                  <a:srgbClr val="76777A"/>
                </a:solidFill>
                <a:latin typeface="Century Gothic" panose="020F0302020204030204"/>
              </a:rPr>
              <a:t>N=221</a:t>
            </a:r>
          </a:p>
        </p:txBody>
      </p:sp>
      <p:sp>
        <p:nvSpPr>
          <p:cNvPr id="15" name="TextBox 14">
            <a:extLst>
              <a:ext uri="{FF2B5EF4-FFF2-40B4-BE49-F238E27FC236}">
                <a16:creationId xmlns:a16="http://schemas.microsoft.com/office/drawing/2014/main" id="{009DC6E5-24F9-4BC5-8A34-5C1E42E04A74}"/>
              </a:ext>
            </a:extLst>
          </p:cNvPr>
          <p:cNvSpPr txBox="1"/>
          <p:nvPr/>
        </p:nvSpPr>
        <p:spPr>
          <a:xfrm>
            <a:off x="8940154" y="4588239"/>
            <a:ext cx="736600" cy="861774"/>
          </a:xfrm>
          <a:prstGeom prst="rect">
            <a:avLst/>
          </a:prstGeom>
          <a:noFill/>
        </p:spPr>
        <p:txBody>
          <a:bodyPr wrap="square" rtlCol="0">
            <a:spAutoFit/>
          </a:bodyPr>
          <a:lstStyle/>
          <a:p>
            <a:pPr defTabSz="914217"/>
            <a:r>
              <a:rPr lang="en-US" sz="1000" dirty="0">
                <a:solidFill>
                  <a:srgbClr val="76777A"/>
                </a:solidFill>
                <a:latin typeface="Century Gothic" panose="020F0302020204030204"/>
              </a:rPr>
              <a:t>3-Prior</a:t>
            </a:r>
          </a:p>
          <a:p>
            <a:pPr defTabSz="914217"/>
            <a:r>
              <a:rPr lang="en-US" sz="1000" dirty="0">
                <a:solidFill>
                  <a:srgbClr val="76777A"/>
                </a:solidFill>
                <a:latin typeface="Century Gothic" panose="020F0302020204030204"/>
              </a:rPr>
              <a:t>Treatment</a:t>
            </a:r>
          </a:p>
          <a:p>
            <a:pPr defTabSz="914217"/>
            <a:r>
              <a:rPr lang="en-US" sz="1000" dirty="0">
                <a:solidFill>
                  <a:srgbClr val="76777A"/>
                </a:solidFill>
                <a:latin typeface="Century Gothic" panose="020F0302020204030204"/>
              </a:rPr>
              <a:t>Failure</a:t>
            </a:r>
            <a:r>
              <a:rPr lang="en-US" sz="1000" baseline="30000" dirty="0">
                <a:solidFill>
                  <a:srgbClr val="76777A"/>
                </a:solidFill>
                <a:latin typeface="Century Gothic" panose="020F0302020204030204"/>
              </a:rPr>
              <a:t>4</a:t>
            </a:r>
          </a:p>
          <a:p>
            <a:pPr defTabSz="914217"/>
            <a:r>
              <a:rPr lang="en-US" sz="1000" b="1" dirty="0">
                <a:solidFill>
                  <a:srgbClr val="76777A"/>
                </a:solidFill>
                <a:latin typeface="Century Gothic" panose="020F0302020204030204"/>
              </a:rPr>
              <a:t>N=58</a:t>
            </a:r>
          </a:p>
        </p:txBody>
      </p:sp>
      <p:sp>
        <p:nvSpPr>
          <p:cNvPr id="9" name="TextBox 8">
            <a:extLst>
              <a:ext uri="{FF2B5EF4-FFF2-40B4-BE49-F238E27FC236}">
                <a16:creationId xmlns:a16="http://schemas.microsoft.com/office/drawing/2014/main" id="{471CD5FC-8573-4312-9A3C-B1A13EA80DD8}"/>
              </a:ext>
            </a:extLst>
          </p:cNvPr>
          <p:cNvSpPr txBox="1"/>
          <p:nvPr/>
        </p:nvSpPr>
        <p:spPr>
          <a:xfrm>
            <a:off x="4294895" y="1695919"/>
            <a:ext cx="689425" cy="2980303"/>
          </a:xfrm>
          <a:prstGeom prst="rect">
            <a:avLst/>
          </a:prstGeom>
          <a:noFill/>
        </p:spPr>
        <p:txBody>
          <a:bodyPr wrap="square" rtlCol="0">
            <a:spAutoFit/>
          </a:bodyPr>
          <a:lstStyle/>
          <a:p>
            <a:pPr algn="r" defTabSz="914217">
              <a:spcAft>
                <a:spcPts val="2200"/>
              </a:spcAft>
            </a:pPr>
            <a:r>
              <a:rPr lang="en-US" sz="1500" dirty="0">
                <a:solidFill>
                  <a:srgbClr val="76777A"/>
                </a:solidFill>
                <a:latin typeface="Arial" panose="020B0604020202020204" pitchFamily="34" charset="0"/>
                <a:cs typeface="Arial" panose="020B0604020202020204" pitchFamily="34" charset="0"/>
              </a:rPr>
              <a:t>50%</a:t>
            </a:r>
          </a:p>
          <a:p>
            <a:pPr algn="r" defTabSz="914217">
              <a:spcAft>
                <a:spcPts val="2200"/>
              </a:spcAft>
            </a:pPr>
            <a:r>
              <a:rPr lang="en-US" sz="1500" dirty="0">
                <a:solidFill>
                  <a:srgbClr val="76777A"/>
                </a:solidFill>
                <a:latin typeface="Arial" panose="020B0604020202020204" pitchFamily="34" charset="0"/>
                <a:cs typeface="Arial" panose="020B0604020202020204" pitchFamily="34" charset="0"/>
              </a:rPr>
              <a:t>40%</a:t>
            </a:r>
          </a:p>
          <a:p>
            <a:pPr algn="r" defTabSz="914217">
              <a:spcAft>
                <a:spcPts val="2200"/>
              </a:spcAft>
            </a:pPr>
            <a:r>
              <a:rPr lang="en-US" sz="1500" dirty="0">
                <a:solidFill>
                  <a:srgbClr val="76777A"/>
                </a:solidFill>
                <a:latin typeface="Arial" panose="020B0604020202020204" pitchFamily="34" charset="0"/>
                <a:cs typeface="Arial" panose="020B0604020202020204" pitchFamily="34" charset="0"/>
              </a:rPr>
              <a:t>30%</a:t>
            </a:r>
          </a:p>
          <a:p>
            <a:pPr algn="r" defTabSz="914217">
              <a:spcAft>
                <a:spcPts val="2200"/>
              </a:spcAft>
            </a:pPr>
            <a:r>
              <a:rPr lang="en-US" sz="1500" dirty="0">
                <a:solidFill>
                  <a:srgbClr val="76777A"/>
                </a:solidFill>
                <a:latin typeface="Arial" panose="020B0604020202020204" pitchFamily="34" charset="0"/>
                <a:cs typeface="Arial" panose="020B0604020202020204" pitchFamily="34" charset="0"/>
              </a:rPr>
              <a:t>20%</a:t>
            </a:r>
          </a:p>
          <a:p>
            <a:pPr algn="r" defTabSz="914217">
              <a:spcAft>
                <a:spcPts val="2200"/>
              </a:spcAft>
            </a:pPr>
            <a:r>
              <a:rPr lang="en-US" sz="1500" dirty="0">
                <a:solidFill>
                  <a:srgbClr val="76777A"/>
                </a:solidFill>
                <a:latin typeface="Arial" panose="020B0604020202020204" pitchFamily="34" charset="0"/>
                <a:cs typeface="Arial" panose="020B0604020202020204" pitchFamily="34" charset="0"/>
              </a:rPr>
              <a:t>10%</a:t>
            </a:r>
            <a:r>
              <a:rPr lang="en-US" sz="1600" dirty="0">
                <a:solidFill>
                  <a:srgbClr val="76777A"/>
                </a:solidFill>
                <a:latin typeface="Arial" panose="020B0604020202020204" pitchFamily="34" charset="0"/>
                <a:cs typeface="Arial" panose="020B0604020202020204" pitchFamily="34" charset="0"/>
              </a:rPr>
              <a:t> </a:t>
            </a:r>
          </a:p>
          <a:p>
            <a:pPr algn="r" defTabSz="914217">
              <a:spcAft>
                <a:spcPts val="2200"/>
              </a:spcAft>
            </a:pPr>
            <a:r>
              <a:rPr lang="en-US" sz="1600" dirty="0">
                <a:solidFill>
                  <a:srgbClr val="76777A"/>
                </a:solidFill>
                <a:latin typeface="Arial" panose="020B0604020202020204" pitchFamily="34" charset="0"/>
                <a:cs typeface="Arial" panose="020B0604020202020204" pitchFamily="34" charset="0"/>
              </a:rPr>
              <a:t>0</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spTree>
    <p:extLst>
      <p:ext uri="{BB962C8B-B14F-4D97-AF65-F5344CB8AC3E}">
        <p14:creationId xmlns:p14="http://schemas.microsoft.com/office/powerpoint/2010/main" val="181149526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3E367BF-3BB9-466B-9014-2609B0D1942D}"/>
              </a:ext>
            </a:extLst>
          </p:cNvPr>
          <p:cNvSpPr/>
          <p:nvPr/>
        </p:nvSpPr>
        <p:spPr>
          <a:xfrm>
            <a:off x="4888895" y="1646253"/>
            <a:ext cx="4824249" cy="2701088"/>
          </a:xfrm>
          <a:prstGeom prst="rect">
            <a:avLst/>
          </a:prstGeom>
          <a:solidFill>
            <a:srgbClr val="5D41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17"/>
            <a:endParaRPr lang="en-US" dirty="0">
              <a:solidFill>
                <a:srgbClr val="FFFFFF"/>
              </a:solidFill>
              <a:latin typeface="Century Gothic" panose="020F0302020204030204"/>
            </a:endParaRPr>
          </a:p>
        </p:txBody>
      </p:sp>
      <p:sp>
        <p:nvSpPr>
          <p:cNvPr id="2" name="Title 1">
            <a:extLst>
              <a:ext uri="{FF2B5EF4-FFF2-40B4-BE49-F238E27FC236}">
                <a16:creationId xmlns:a16="http://schemas.microsoft.com/office/drawing/2014/main" id="{5D05A34A-FFA0-4FC9-A62E-9E1CCD507526}"/>
              </a:ext>
            </a:extLst>
          </p:cNvPr>
          <p:cNvSpPr>
            <a:spLocks noGrp="1"/>
          </p:cNvSpPr>
          <p:nvPr>
            <p:ph type="title"/>
          </p:nvPr>
        </p:nvSpPr>
        <p:spPr>
          <a:xfrm>
            <a:off x="15182" y="1120877"/>
            <a:ext cx="2795549" cy="3306112"/>
          </a:xfrm>
        </p:spPr>
        <p:txBody>
          <a:bodyPr/>
          <a:lstStyle/>
          <a:p>
            <a:r>
              <a:rPr lang="en-US" sz="2600" b="1" dirty="0" smtClean="0"/>
              <a:t>Antidepressant Medication Trials</a:t>
            </a:r>
            <a:br>
              <a:rPr lang="en-US" sz="2600" b="1" dirty="0" smtClean="0"/>
            </a:br>
            <a:r>
              <a:rPr lang="en-US" sz="2600" dirty="0" smtClean="0"/>
              <a:t/>
            </a:r>
            <a:br>
              <a:rPr lang="en-US" sz="2600" dirty="0" smtClean="0"/>
            </a:br>
            <a:r>
              <a:rPr lang="en-US" sz="2200" dirty="0" smtClean="0"/>
              <a:t>- Decreased remission rates</a:t>
            </a:r>
            <a:br>
              <a:rPr lang="en-US" sz="2200" dirty="0" smtClean="0"/>
            </a:br>
            <a:r>
              <a:rPr lang="en-US" sz="2200" dirty="0" smtClean="0"/>
              <a:t/>
            </a:r>
            <a:br>
              <a:rPr lang="en-US" sz="2200" dirty="0" smtClean="0"/>
            </a:br>
            <a:r>
              <a:rPr lang="en-US" sz="2200" dirty="0" smtClean="0"/>
              <a:t>- More likely to d/c due to side effects</a:t>
            </a:r>
            <a:endParaRPr lang="en-US" sz="2200" dirty="0"/>
          </a:p>
        </p:txBody>
      </p:sp>
      <p:sp>
        <p:nvSpPr>
          <p:cNvPr id="13" name="Footer Placeholder 12">
            <a:extLst>
              <a:ext uri="{FF2B5EF4-FFF2-40B4-BE49-F238E27FC236}">
                <a16:creationId xmlns:a16="http://schemas.microsoft.com/office/drawing/2014/main" id="{08BF96D4-6116-4752-8B01-25FAE29684E5}"/>
              </a:ext>
            </a:extLst>
          </p:cNvPr>
          <p:cNvSpPr>
            <a:spLocks noGrp="1"/>
          </p:cNvSpPr>
          <p:nvPr>
            <p:ph type="ftr" sz="quarter" idx="10"/>
          </p:nvPr>
        </p:nvSpPr>
        <p:spPr>
          <a:xfrm>
            <a:off x="2888147" y="6207413"/>
            <a:ext cx="6059095" cy="633525"/>
          </a:xfrm>
        </p:spPr>
        <p:txBody>
          <a:bodyPr/>
          <a:lstStyle/>
          <a:p>
            <a:pPr marL="171450" indent="-171450" defTabSz="914217">
              <a:buFont typeface="+mj-lt"/>
              <a:buAutoNum type="arabicPeriod"/>
            </a:pPr>
            <a:r>
              <a:rPr lang="en-GB" dirty="0">
                <a:latin typeface="Century Gothic" panose="020F0302020204030204"/>
              </a:rPr>
              <a:t>Trivedi (2006), Am J Psychiatry </a:t>
            </a:r>
          </a:p>
          <a:p>
            <a:pPr marL="171450" indent="-171450" defTabSz="914217">
              <a:buFont typeface="+mj-lt"/>
              <a:buAutoNum type="arabicPeriod"/>
            </a:pPr>
            <a:r>
              <a:rPr lang="en-GB" dirty="0">
                <a:latin typeface="Century Gothic" panose="020F0302020204030204"/>
              </a:rPr>
              <a:t>Rush (2006), Am J Psychiatry </a:t>
            </a:r>
          </a:p>
          <a:p>
            <a:pPr marL="171450" indent="-171450" defTabSz="914217">
              <a:buFont typeface="+mj-lt"/>
              <a:buAutoNum type="arabicPeriod"/>
            </a:pPr>
            <a:r>
              <a:rPr lang="en-GB" dirty="0">
                <a:latin typeface="Century Gothic" panose="020F0302020204030204"/>
              </a:rPr>
              <a:t>Fava (2006), Am J Psychiatry </a:t>
            </a:r>
          </a:p>
          <a:p>
            <a:pPr marL="171450" indent="-171450" defTabSz="914217">
              <a:buFont typeface="+mj-lt"/>
              <a:buAutoNum type="arabicPeriod"/>
            </a:pPr>
            <a:r>
              <a:rPr lang="en-GB" dirty="0">
                <a:latin typeface="Century Gothic" panose="020F0302020204030204"/>
              </a:rPr>
              <a:t>McGrath (2006), Am J Psychiatry</a:t>
            </a:r>
          </a:p>
          <a:p>
            <a:pPr marL="171450" indent="-171450" defTabSz="914217">
              <a:buFont typeface="+mj-lt"/>
              <a:buAutoNum type="arabicPeriod"/>
            </a:pPr>
            <a:r>
              <a:rPr lang="en-US" dirty="0">
                <a:latin typeface="Century Gothic" panose="020F0302020204030204"/>
              </a:rPr>
              <a:t>STAR*D Study n=4,041</a:t>
            </a:r>
          </a:p>
        </p:txBody>
      </p:sp>
      <p:sp>
        <p:nvSpPr>
          <p:cNvPr id="3" name="Slide Number Placeholder 2">
            <a:extLst>
              <a:ext uri="{FF2B5EF4-FFF2-40B4-BE49-F238E27FC236}">
                <a16:creationId xmlns:a16="http://schemas.microsoft.com/office/drawing/2014/main" id="{0F214731-B013-45D9-8134-CE956D7CDAC4}"/>
              </a:ext>
            </a:extLst>
          </p:cNvPr>
          <p:cNvSpPr>
            <a:spLocks noGrp="1"/>
          </p:cNvSpPr>
          <p:nvPr>
            <p:ph type="sldNum" sz="quarter" idx="11"/>
          </p:nvPr>
        </p:nvSpPr>
        <p:spPr>
          <a:xfrm>
            <a:off x="11531119" y="6269566"/>
            <a:ext cx="656011" cy="365125"/>
          </a:xfrm>
        </p:spPr>
        <p:txBody>
          <a:bodyPr/>
          <a:lstStyle/>
          <a:p>
            <a:pPr defTabSz="914217"/>
            <a:fld id="{878B52CC-F2DD-489A-85E5-E4281476F814}" type="slidenum">
              <a:rPr lang="en-US">
                <a:solidFill>
                  <a:srgbClr val="F2F2F2"/>
                </a:solidFill>
                <a:latin typeface="Century Gothic" panose="020F0302020204030204"/>
              </a:rPr>
              <a:pPr defTabSz="914217"/>
              <a:t>4</a:t>
            </a:fld>
            <a:endParaRPr lang="en-US" dirty="0">
              <a:solidFill>
                <a:srgbClr val="F2F2F2"/>
              </a:solidFill>
              <a:latin typeface="Century Gothic" panose="020F0302020204030204"/>
            </a:endParaRPr>
          </a:p>
        </p:txBody>
      </p:sp>
      <p:sp>
        <p:nvSpPr>
          <p:cNvPr id="11" name="TextBox 10">
            <a:extLst>
              <a:ext uri="{FF2B5EF4-FFF2-40B4-BE49-F238E27FC236}">
                <a16:creationId xmlns:a16="http://schemas.microsoft.com/office/drawing/2014/main" id="{D2B568DB-2D7D-4F64-9181-0C62C71E7A5B}"/>
              </a:ext>
            </a:extLst>
          </p:cNvPr>
          <p:cNvSpPr txBox="1"/>
          <p:nvPr/>
        </p:nvSpPr>
        <p:spPr>
          <a:xfrm>
            <a:off x="4046019" y="425363"/>
            <a:ext cx="6318751" cy="1107996"/>
          </a:xfrm>
          <a:prstGeom prst="rect">
            <a:avLst/>
          </a:prstGeom>
          <a:noFill/>
        </p:spPr>
        <p:txBody>
          <a:bodyPr wrap="square" rtlCol="0">
            <a:spAutoFit/>
          </a:bodyPr>
          <a:lstStyle/>
          <a:p>
            <a:pPr algn="ctr" defTabSz="914217"/>
            <a:r>
              <a:rPr lang="en-US" sz="2200" b="1" dirty="0">
                <a:solidFill>
                  <a:srgbClr val="76777A"/>
                </a:solidFill>
                <a:latin typeface="Century Gothic" panose="020F0302020204030204"/>
              </a:rPr>
              <a:t>STAR*D </a:t>
            </a:r>
            <a:r>
              <a:rPr lang="en-US" sz="2200" dirty="0">
                <a:solidFill>
                  <a:srgbClr val="76777A"/>
                </a:solidFill>
                <a:latin typeface="Century Gothic" panose="020F0302020204030204"/>
              </a:rPr>
              <a:t>also showed discontinuation due to side effects increase with each treatment attempt</a:t>
            </a:r>
          </a:p>
        </p:txBody>
      </p:sp>
      <p:sp>
        <p:nvSpPr>
          <p:cNvPr id="12" name="TextBox 11">
            <a:extLst>
              <a:ext uri="{FF2B5EF4-FFF2-40B4-BE49-F238E27FC236}">
                <a16:creationId xmlns:a16="http://schemas.microsoft.com/office/drawing/2014/main" id="{4DFF0AC5-E4B6-4BF1-B731-E9D81DA5A31E}"/>
              </a:ext>
            </a:extLst>
          </p:cNvPr>
          <p:cNvSpPr txBox="1"/>
          <p:nvPr/>
        </p:nvSpPr>
        <p:spPr>
          <a:xfrm rot="16200000">
            <a:off x="2491590" y="2643005"/>
            <a:ext cx="3472312" cy="276999"/>
          </a:xfrm>
          <a:prstGeom prst="rect">
            <a:avLst/>
          </a:prstGeom>
          <a:noFill/>
        </p:spPr>
        <p:txBody>
          <a:bodyPr wrap="square" rtlCol="0">
            <a:spAutoFit/>
          </a:bodyPr>
          <a:lstStyle/>
          <a:p>
            <a:pPr defTabSz="914217"/>
            <a:r>
              <a:rPr lang="en-US" sz="1200" dirty="0">
                <a:solidFill>
                  <a:srgbClr val="76777A"/>
                </a:solidFill>
                <a:latin typeface="Century Gothic" panose="020F0302020204030204"/>
              </a:rPr>
              <a:t>Discontinuation due to side effects </a:t>
            </a:r>
            <a:r>
              <a:rPr lang="en-US" sz="1200" dirty="0" smtClean="0">
                <a:solidFill>
                  <a:srgbClr val="76777A"/>
                </a:solidFill>
                <a:latin typeface="Century Gothic" panose="020F0302020204030204"/>
              </a:rPr>
              <a:t>(%)</a:t>
            </a:r>
            <a:endParaRPr lang="en-US" sz="1200" dirty="0">
              <a:solidFill>
                <a:srgbClr val="76777A"/>
              </a:solidFill>
              <a:latin typeface="Century Gothic" panose="020F0302020204030204"/>
            </a:endParaRPr>
          </a:p>
        </p:txBody>
      </p:sp>
      <p:sp>
        <p:nvSpPr>
          <p:cNvPr id="18" name="TextBox 17">
            <a:extLst>
              <a:ext uri="{FF2B5EF4-FFF2-40B4-BE49-F238E27FC236}">
                <a16:creationId xmlns:a16="http://schemas.microsoft.com/office/drawing/2014/main" id="{40BBAABB-8B1C-4EA6-ADA6-70368A4079F3}"/>
              </a:ext>
            </a:extLst>
          </p:cNvPr>
          <p:cNvSpPr txBox="1"/>
          <p:nvPr/>
        </p:nvSpPr>
        <p:spPr>
          <a:xfrm>
            <a:off x="4208294" y="1563493"/>
            <a:ext cx="689425" cy="2980303"/>
          </a:xfrm>
          <a:prstGeom prst="rect">
            <a:avLst/>
          </a:prstGeom>
          <a:noFill/>
        </p:spPr>
        <p:txBody>
          <a:bodyPr wrap="square" rtlCol="0">
            <a:spAutoFit/>
          </a:bodyPr>
          <a:lstStyle/>
          <a:p>
            <a:pPr algn="r" defTabSz="914217">
              <a:spcAft>
                <a:spcPts val="2200"/>
              </a:spcAft>
            </a:pPr>
            <a:r>
              <a:rPr lang="en-US" sz="1600" dirty="0">
                <a:solidFill>
                  <a:srgbClr val="76777A"/>
                </a:solidFill>
                <a:latin typeface="Arial" panose="020B0604020202020204" pitchFamily="34" charset="0"/>
                <a:cs typeface="Arial" panose="020B0604020202020204" pitchFamily="34" charset="0"/>
              </a:rPr>
              <a:t>50%</a:t>
            </a:r>
          </a:p>
          <a:p>
            <a:pPr algn="r" defTabSz="914217">
              <a:spcAft>
                <a:spcPts val="2200"/>
              </a:spcAft>
            </a:pPr>
            <a:r>
              <a:rPr lang="en-US" sz="1600" dirty="0">
                <a:solidFill>
                  <a:srgbClr val="76777A"/>
                </a:solidFill>
                <a:latin typeface="Arial" panose="020B0604020202020204" pitchFamily="34" charset="0"/>
                <a:cs typeface="Arial" panose="020B0604020202020204" pitchFamily="34" charset="0"/>
              </a:rPr>
              <a:t>40%</a:t>
            </a:r>
          </a:p>
          <a:p>
            <a:pPr algn="r" defTabSz="914217">
              <a:spcAft>
                <a:spcPts val="2200"/>
              </a:spcAft>
            </a:pPr>
            <a:r>
              <a:rPr lang="en-US" sz="1600" dirty="0">
                <a:solidFill>
                  <a:srgbClr val="76777A"/>
                </a:solidFill>
                <a:latin typeface="Arial" panose="020B0604020202020204" pitchFamily="34" charset="0"/>
                <a:cs typeface="Arial" panose="020B0604020202020204" pitchFamily="34" charset="0"/>
              </a:rPr>
              <a:t>30%</a:t>
            </a:r>
          </a:p>
          <a:p>
            <a:pPr algn="r" defTabSz="914217">
              <a:spcAft>
                <a:spcPts val="2200"/>
              </a:spcAft>
            </a:pPr>
            <a:r>
              <a:rPr lang="en-US" sz="1600" dirty="0">
                <a:solidFill>
                  <a:srgbClr val="76777A"/>
                </a:solidFill>
                <a:latin typeface="Arial" panose="020B0604020202020204" pitchFamily="34" charset="0"/>
                <a:cs typeface="Arial" panose="020B0604020202020204" pitchFamily="34" charset="0"/>
              </a:rPr>
              <a:t>20%</a:t>
            </a:r>
          </a:p>
          <a:p>
            <a:pPr algn="r" defTabSz="914217">
              <a:spcAft>
                <a:spcPts val="2200"/>
              </a:spcAft>
            </a:pPr>
            <a:r>
              <a:rPr lang="en-US" sz="1600" dirty="0">
                <a:solidFill>
                  <a:srgbClr val="76777A"/>
                </a:solidFill>
                <a:latin typeface="Arial" panose="020B0604020202020204" pitchFamily="34" charset="0"/>
                <a:cs typeface="Arial" panose="020B0604020202020204" pitchFamily="34" charset="0"/>
              </a:rPr>
              <a:t>10% </a:t>
            </a:r>
          </a:p>
          <a:p>
            <a:pPr algn="r" defTabSz="914217">
              <a:spcAft>
                <a:spcPts val="2200"/>
              </a:spcAft>
            </a:pPr>
            <a:r>
              <a:rPr lang="en-US" sz="1600" dirty="0">
                <a:solidFill>
                  <a:srgbClr val="76777A"/>
                </a:solidFill>
                <a:latin typeface="Arial" panose="020B0604020202020204" pitchFamily="34" charset="0"/>
                <a:cs typeface="Arial" panose="020B0604020202020204" pitchFamily="34" charset="0"/>
              </a:rPr>
              <a:t>0</a:t>
            </a:r>
          </a:p>
        </p:txBody>
      </p:sp>
      <p:grpSp>
        <p:nvGrpSpPr>
          <p:cNvPr id="8" name="Group 7">
            <a:extLst>
              <a:ext uri="{FF2B5EF4-FFF2-40B4-BE49-F238E27FC236}">
                <a16:creationId xmlns:a16="http://schemas.microsoft.com/office/drawing/2014/main" id="{D0A55DBA-5CF7-4E5F-9ECB-BFF6A05F6917}"/>
              </a:ext>
            </a:extLst>
          </p:cNvPr>
          <p:cNvGrpSpPr/>
          <p:nvPr/>
        </p:nvGrpSpPr>
        <p:grpSpPr>
          <a:xfrm>
            <a:off x="4888895" y="2136228"/>
            <a:ext cx="4812428" cy="1608083"/>
            <a:chOff x="9750972" y="4272455"/>
            <a:chExt cx="9648497" cy="3216165"/>
          </a:xfrm>
        </p:grpSpPr>
        <p:cxnSp>
          <p:nvCxnSpPr>
            <p:cNvPr id="7" name="Straight Connector 6">
              <a:extLst>
                <a:ext uri="{FF2B5EF4-FFF2-40B4-BE49-F238E27FC236}">
                  <a16:creationId xmlns:a16="http://schemas.microsoft.com/office/drawing/2014/main" id="{8B785957-7803-44F7-A729-7259C4B20ADC}"/>
                </a:ext>
              </a:extLst>
            </p:cNvPr>
            <p:cNvCxnSpPr>
              <a:cxnSpLocks/>
            </p:cNvCxnSpPr>
            <p:nvPr/>
          </p:nvCxnSpPr>
          <p:spPr>
            <a:xfrm>
              <a:off x="9750972" y="4272455"/>
              <a:ext cx="9648497" cy="0"/>
            </a:xfrm>
            <a:prstGeom prst="line">
              <a:avLst/>
            </a:prstGeom>
            <a:ln w="285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18E959-F7AE-4282-B5F9-51EF46555173}"/>
                </a:ext>
              </a:extLst>
            </p:cNvPr>
            <p:cNvCxnSpPr>
              <a:cxnSpLocks/>
            </p:cNvCxnSpPr>
            <p:nvPr/>
          </p:nvCxnSpPr>
          <p:spPr>
            <a:xfrm>
              <a:off x="9750972" y="5344510"/>
              <a:ext cx="9648497" cy="0"/>
            </a:xfrm>
            <a:prstGeom prst="line">
              <a:avLst/>
            </a:prstGeom>
            <a:ln w="285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02F8D9-EA9B-4ABF-A5C6-E65613B71154}"/>
                </a:ext>
              </a:extLst>
            </p:cNvPr>
            <p:cNvCxnSpPr>
              <a:cxnSpLocks/>
            </p:cNvCxnSpPr>
            <p:nvPr/>
          </p:nvCxnSpPr>
          <p:spPr>
            <a:xfrm>
              <a:off x="9750972" y="6416565"/>
              <a:ext cx="9648497" cy="0"/>
            </a:xfrm>
            <a:prstGeom prst="line">
              <a:avLst/>
            </a:prstGeom>
            <a:ln w="285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F1F858-6578-43CB-B5F5-DC631E9A4EF4}"/>
                </a:ext>
              </a:extLst>
            </p:cNvPr>
            <p:cNvCxnSpPr>
              <a:cxnSpLocks/>
            </p:cNvCxnSpPr>
            <p:nvPr/>
          </p:nvCxnSpPr>
          <p:spPr>
            <a:xfrm>
              <a:off x="9750972" y="7488620"/>
              <a:ext cx="9648497" cy="0"/>
            </a:xfrm>
            <a:prstGeom prst="line">
              <a:avLst/>
            </a:prstGeom>
            <a:ln w="285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3" name="Rectangle: Rounded Corners 22">
            <a:extLst>
              <a:ext uri="{FF2B5EF4-FFF2-40B4-BE49-F238E27FC236}">
                <a16:creationId xmlns:a16="http://schemas.microsoft.com/office/drawing/2014/main" id="{48977554-9E8B-4410-BCBF-9DA3694827FF}"/>
              </a:ext>
            </a:extLst>
          </p:cNvPr>
          <p:cNvSpPr/>
          <p:nvPr/>
        </p:nvSpPr>
        <p:spPr>
          <a:xfrm>
            <a:off x="5031453" y="3891850"/>
            <a:ext cx="770394" cy="57518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17"/>
            <a:endParaRPr lang="en-US" dirty="0">
              <a:solidFill>
                <a:srgbClr val="FFFFFF"/>
              </a:solidFill>
              <a:latin typeface="Century Gothic" panose="020F0302020204030204"/>
            </a:endParaRPr>
          </a:p>
        </p:txBody>
      </p:sp>
      <p:sp>
        <p:nvSpPr>
          <p:cNvPr id="24" name="Rectangle: Rounded Corners 23">
            <a:extLst>
              <a:ext uri="{FF2B5EF4-FFF2-40B4-BE49-F238E27FC236}">
                <a16:creationId xmlns:a16="http://schemas.microsoft.com/office/drawing/2014/main" id="{A3C8C63B-5FA5-4227-ACC8-1E8354E20552}"/>
              </a:ext>
            </a:extLst>
          </p:cNvPr>
          <p:cNvSpPr/>
          <p:nvPr/>
        </p:nvSpPr>
        <p:spPr>
          <a:xfrm>
            <a:off x="6299642" y="3078219"/>
            <a:ext cx="770394" cy="139275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17"/>
            <a:endParaRPr lang="en-US" dirty="0">
              <a:solidFill>
                <a:srgbClr val="FFFFFF"/>
              </a:solidFill>
              <a:latin typeface="Century Gothic" panose="020F0302020204030204"/>
            </a:endParaRPr>
          </a:p>
        </p:txBody>
      </p:sp>
      <p:sp>
        <p:nvSpPr>
          <p:cNvPr id="25" name="Rectangle: Rounded Corners 24">
            <a:extLst>
              <a:ext uri="{FF2B5EF4-FFF2-40B4-BE49-F238E27FC236}">
                <a16:creationId xmlns:a16="http://schemas.microsoft.com/office/drawing/2014/main" id="{F53F928B-A84B-4F61-8792-6C09C1B0DF29}"/>
              </a:ext>
            </a:extLst>
          </p:cNvPr>
          <p:cNvSpPr/>
          <p:nvPr/>
        </p:nvSpPr>
        <p:spPr>
          <a:xfrm>
            <a:off x="7567832" y="2439717"/>
            <a:ext cx="770394" cy="2015490"/>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17"/>
            <a:endParaRPr lang="en-US" dirty="0">
              <a:solidFill>
                <a:srgbClr val="FFFFFF"/>
              </a:solidFill>
              <a:latin typeface="Century Gothic" panose="020F0302020204030204"/>
            </a:endParaRPr>
          </a:p>
        </p:txBody>
      </p:sp>
      <p:sp>
        <p:nvSpPr>
          <p:cNvPr id="26" name="Rectangle: Rounded Corners 25">
            <a:extLst>
              <a:ext uri="{FF2B5EF4-FFF2-40B4-BE49-F238E27FC236}">
                <a16:creationId xmlns:a16="http://schemas.microsoft.com/office/drawing/2014/main" id="{1D33E20F-D2EA-48D8-8EDD-33155B9ECB02}"/>
              </a:ext>
            </a:extLst>
          </p:cNvPr>
          <p:cNvSpPr/>
          <p:nvPr/>
        </p:nvSpPr>
        <p:spPr>
          <a:xfrm>
            <a:off x="8867569" y="2100757"/>
            <a:ext cx="770394" cy="23583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17"/>
            <a:endParaRPr lang="en-US" dirty="0">
              <a:solidFill>
                <a:srgbClr val="FFFFFF"/>
              </a:solidFill>
              <a:latin typeface="Century Gothic" panose="020F0302020204030204"/>
            </a:endParaRPr>
          </a:p>
        </p:txBody>
      </p:sp>
      <p:sp>
        <p:nvSpPr>
          <p:cNvPr id="28" name="TextBox 27">
            <a:extLst>
              <a:ext uri="{FF2B5EF4-FFF2-40B4-BE49-F238E27FC236}">
                <a16:creationId xmlns:a16="http://schemas.microsoft.com/office/drawing/2014/main" id="{C9FDB943-713A-4E90-866E-8AA74C379033}"/>
              </a:ext>
            </a:extLst>
          </p:cNvPr>
          <p:cNvSpPr txBox="1"/>
          <p:nvPr/>
        </p:nvSpPr>
        <p:spPr>
          <a:xfrm>
            <a:off x="5031453" y="3490752"/>
            <a:ext cx="759748" cy="307777"/>
          </a:xfrm>
          <a:prstGeom prst="rect">
            <a:avLst/>
          </a:prstGeom>
          <a:noFill/>
        </p:spPr>
        <p:txBody>
          <a:bodyPr wrap="square" rtlCol="0">
            <a:spAutoFit/>
          </a:bodyPr>
          <a:lstStyle/>
          <a:p>
            <a:pPr algn="ctr" defTabSz="914217"/>
            <a:r>
              <a:rPr lang="en-US" sz="1400" b="1" dirty="0">
                <a:solidFill>
                  <a:srgbClr val="FFFFFF"/>
                </a:solidFill>
                <a:latin typeface="Arial" panose="020B0604020202020204" pitchFamily="34" charset="0"/>
                <a:cs typeface="Arial" panose="020B0604020202020204" pitchFamily="34" charset="0"/>
              </a:rPr>
              <a:t>8.6%</a:t>
            </a:r>
          </a:p>
        </p:txBody>
      </p:sp>
      <p:sp>
        <p:nvSpPr>
          <p:cNvPr id="29" name="TextBox 28">
            <a:extLst>
              <a:ext uri="{FF2B5EF4-FFF2-40B4-BE49-F238E27FC236}">
                <a16:creationId xmlns:a16="http://schemas.microsoft.com/office/drawing/2014/main" id="{F3A2E478-C468-4470-B784-9C152B75FD64}"/>
              </a:ext>
            </a:extLst>
          </p:cNvPr>
          <p:cNvSpPr txBox="1"/>
          <p:nvPr/>
        </p:nvSpPr>
        <p:spPr>
          <a:xfrm>
            <a:off x="6278741" y="2809974"/>
            <a:ext cx="759748" cy="307777"/>
          </a:xfrm>
          <a:prstGeom prst="rect">
            <a:avLst/>
          </a:prstGeom>
          <a:noFill/>
        </p:spPr>
        <p:txBody>
          <a:bodyPr wrap="square" rtlCol="0">
            <a:spAutoFit/>
          </a:bodyPr>
          <a:lstStyle/>
          <a:p>
            <a:pPr algn="ctr" defTabSz="914217"/>
            <a:r>
              <a:rPr lang="en-US" sz="1400" b="1" dirty="0">
                <a:solidFill>
                  <a:srgbClr val="FFFFFF"/>
                </a:solidFill>
                <a:latin typeface="Arial" panose="020B0604020202020204" pitchFamily="34" charset="0"/>
                <a:cs typeface="Arial" panose="020B0604020202020204" pitchFamily="34" charset="0"/>
              </a:rPr>
              <a:t>23.1%</a:t>
            </a:r>
          </a:p>
        </p:txBody>
      </p:sp>
      <p:sp>
        <p:nvSpPr>
          <p:cNvPr id="30" name="TextBox 29">
            <a:extLst>
              <a:ext uri="{FF2B5EF4-FFF2-40B4-BE49-F238E27FC236}">
                <a16:creationId xmlns:a16="http://schemas.microsoft.com/office/drawing/2014/main" id="{4AF91D7D-E986-4505-94AC-5226A5E1C403}"/>
              </a:ext>
            </a:extLst>
          </p:cNvPr>
          <p:cNvSpPr txBox="1"/>
          <p:nvPr/>
        </p:nvSpPr>
        <p:spPr>
          <a:xfrm>
            <a:off x="7550635" y="2176133"/>
            <a:ext cx="759748" cy="307777"/>
          </a:xfrm>
          <a:prstGeom prst="rect">
            <a:avLst/>
          </a:prstGeom>
          <a:noFill/>
        </p:spPr>
        <p:txBody>
          <a:bodyPr wrap="square" rtlCol="0">
            <a:spAutoFit/>
          </a:bodyPr>
          <a:lstStyle/>
          <a:p>
            <a:pPr algn="ctr" defTabSz="914217"/>
            <a:r>
              <a:rPr lang="en-US" sz="1400" b="1" dirty="0">
                <a:solidFill>
                  <a:srgbClr val="FFFFFF"/>
                </a:solidFill>
                <a:latin typeface="Arial" panose="020B0604020202020204" pitchFamily="34" charset="0"/>
                <a:cs typeface="Arial" panose="020B0604020202020204" pitchFamily="34" charset="0"/>
              </a:rPr>
              <a:t>35.2%</a:t>
            </a:r>
          </a:p>
        </p:txBody>
      </p:sp>
      <p:sp>
        <p:nvSpPr>
          <p:cNvPr id="31" name="TextBox 30">
            <a:extLst>
              <a:ext uri="{FF2B5EF4-FFF2-40B4-BE49-F238E27FC236}">
                <a16:creationId xmlns:a16="http://schemas.microsoft.com/office/drawing/2014/main" id="{CCA4CB41-AEB7-476F-B93B-DA93D16663DD}"/>
              </a:ext>
            </a:extLst>
          </p:cNvPr>
          <p:cNvSpPr txBox="1"/>
          <p:nvPr/>
        </p:nvSpPr>
        <p:spPr>
          <a:xfrm>
            <a:off x="8887976" y="1821412"/>
            <a:ext cx="759748" cy="307777"/>
          </a:xfrm>
          <a:prstGeom prst="rect">
            <a:avLst/>
          </a:prstGeom>
          <a:noFill/>
        </p:spPr>
        <p:txBody>
          <a:bodyPr wrap="square" rtlCol="0">
            <a:spAutoFit/>
          </a:bodyPr>
          <a:lstStyle/>
          <a:p>
            <a:pPr algn="ctr" defTabSz="914217"/>
            <a:r>
              <a:rPr lang="en-US" sz="1400" b="1" dirty="0">
                <a:solidFill>
                  <a:srgbClr val="FFFFFF"/>
                </a:solidFill>
                <a:latin typeface="Arial" panose="020B0604020202020204" pitchFamily="34" charset="0"/>
                <a:cs typeface="Arial" panose="020B0604020202020204" pitchFamily="34" charset="0"/>
              </a:rPr>
              <a:t>41.4%</a:t>
            </a:r>
          </a:p>
        </p:txBody>
      </p:sp>
      <p:sp>
        <p:nvSpPr>
          <p:cNvPr id="32" name="Rectangle 31">
            <a:extLst>
              <a:ext uri="{FF2B5EF4-FFF2-40B4-BE49-F238E27FC236}">
                <a16:creationId xmlns:a16="http://schemas.microsoft.com/office/drawing/2014/main" id="{AF3EAF05-C96C-4BDD-A282-7E030D02F23A}"/>
              </a:ext>
            </a:extLst>
          </p:cNvPr>
          <p:cNvSpPr/>
          <p:nvPr/>
        </p:nvSpPr>
        <p:spPr>
          <a:xfrm>
            <a:off x="4850793" y="4347340"/>
            <a:ext cx="4862351" cy="1650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17"/>
            <a:endParaRPr lang="en-US" dirty="0">
              <a:ln>
                <a:solidFill>
                  <a:srgbClr val="FFFFFF"/>
                </a:solidFill>
              </a:ln>
              <a:solidFill>
                <a:srgbClr val="FFFFFF"/>
              </a:solidFill>
              <a:latin typeface="Century Gothic" panose="020F0302020204030204"/>
            </a:endParaRPr>
          </a:p>
        </p:txBody>
      </p:sp>
      <p:cxnSp>
        <p:nvCxnSpPr>
          <p:cNvPr id="34" name="Straight Connector 33">
            <a:extLst>
              <a:ext uri="{FF2B5EF4-FFF2-40B4-BE49-F238E27FC236}">
                <a16:creationId xmlns:a16="http://schemas.microsoft.com/office/drawing/2014/main" id="{3B8C67A5-8A19-4958-900C-92C5E4C31C0D}"/>
              </a:ext>
            </a:extLst>
          </p:cNvPr>
          <p:cNvCxnSpPr/>
          <p:nvPr/>
        </p:nvCxnSpPr>
        <p:spPr>
          <a:xfrm>
            <a:off x="4888895" y="4347340"/>
            <a:ext cx="4824249"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BC009A8-30D6-4173-B3DB-6E796A7AB52B}"/>
              </a:ext>
            </a:extLst>
          </p:cNvPr>
          <p:cNvSpPr txBox="1"/>
          <p:nvPr/>
        </p:nvSpPr>
        <p:spPr>
          <a:xfrm>
            <a:off x="5118504" y="4543796"/>
            <a:ext cx="736600" cy="861774"/>
          </a:xfrm>
          <a:prstGeom prst="rect">
            <a:avLst/>
          </a:prstGeom>
          <a:noFill/>
        </p:spPr>
        <p:txBody>
          <a:bodyPr wrap="square" rtlCol="0">
            <a:spAutoFit/>
          </a:bodyPr>
          <a:lstStyle/>
          <a:p>
            <a:pPr defTabSz="914217"/>
            <a:r>
              <a:rPr lang="en-US" sz="1000" dirty="0">
                <a:solidFill>
                  <a:srgbClr val="76777A"/>
                </a:solidFill>
                <a:latin typeface="Century Gothic" panose="020F0302020204030204"/>
              </a:rPr>
              <a:t>First-Line</a:t>
            </a:r>
          </a:p>
          <a:p>
            <a:pPr defTabSz="914217"/>
            <a:r>
              <a:rPr lang="en-US" sz="1000" dirty="0">
                <a:solidFill>
                  <a:srgbClr val="76777A"/>
                </a:solidFill>
                <a:latin typeface="Century Gothic" panose="020F0302020204030204"/>
              </a:rPr>
              <a:t>Treatment</a:t>
            </a:r>
          </a:p>
          <a:p>
            <a:pPr defTabSz="914217"/>
            <a:r>
              <a:rPr lang="en-US" sz="1000" dirty="0">
                <a:solidFill>
                  <a:srgbClr val="76777A"/>
                </a:solidFill>
                <a:latin typeface="Century Gothic" panose="020F0302020204030204"/>
              </a:rPr>
              <a:t>Effect</a:t>
            </a:r>
            <a:r>
              <a:rPr lang="en-US" sz="1000" baseline="30000" dirty="0">
                <a:solidFill>
                  <a:srgbClr val="76777A"/>
                </a:solidFill>
                <a:latin typeface="Century Gothic" panose="020F0302020204030204"/>
              </a:rPr>
              <a:t>1,3</a:t>
            </a:r>
          </a:p>
          <a:p>
            <a:pPr defTabSz="914217"/>
            <a:r>
              <a:rPr lang="en-US" sz="1000" b="1" dirty="0">
                <a:solidFill>
                  <a:srgbClr val="76777A"/>
                </a:solidFill>
                <a:latin typeface="Century Gothic" panose="020F0302020204030204"/>
              </a:rPr>
              <a:t>N=2,876</a:t>
            </a:r>
          </a:p>
        </p:txBody>
      </p:sp>
      <p:sp>
        <p:nvSpPr>
          <p:cNvPr id="15" name="TextBox 14">
            <a:extLst>
              <a:ext uri="{FF2B5EF4-FFF2-40B4-BE49-F238E27FC236}">
                <a16:creationId xmlns:a16="http://schemas.microsoft.com/office/drawing/2014/main" id="{6BB4E2AF-D2A1-4898-8775-0283394632FA}"/>
              </a:ext>
            </a:extLst>
          </p:cNvPr>
          <p:cNvSpPr txBox="1"/>
          <p:nvPr/>
        </p:nvSpPr>
        <p:spPr>
          <a:xfrm>
            <a:off x="6288681" y="4501676"/>
            <a:ext cx="736600" cy="861774"/>
          </a:xfrm>
          <a:prstGeom prst="rect">
            <a:avLst/>
          </a:prstGeom>
          <a:noFill/>
        </p:spPr>
        <p:txBody>
          <a:bodyPr wrap="square" rtlCol="0">
            <a:spAutoFit/>
          </a:bodyPr>
          <a:lstStyle/>
          <a:p>
            <a:pPr defTabSz="914217"/>
            <a:r>
              <a:rPr lang="en-US" sz="1000" dirty="0">
                <a:solidFill>
                  <a:srgbClr val="76777A"/>
                </a:solidFill>
                <a:latin typeface="Century Gothic" panose="020F0302020204030204"/>
              </a:rPr>
              <a:t>1-Prior</a:t>
            </a:r>
          </a:p>
          <a:p>
            <a:pPr defTabSz="914217"/>
            <a:r>
              <a:rPr lang="en-US" sz="1000" dirty="0">
                <a:solidFill>
                  <a:srgbClr val="76777A"/>
                </a:solidFill>
                <a:latin typeface="Century Gothic" panose="020F0302020204030204"/>
              </a:rPr>
              <a:t>Treatment</a:t>
            </a:r>
          </a:p>
          <a:p>
            <a:pPr defTabSz="914217"/>
            <a:r>
              <a:rPr lang="en-US" sz="1000" dirty="0">
                <a:solidFill>
                  <a:srgbClr val="76777A"/>
                </a:solidFill>
                <a:latin typeface="Century Gothic" panose="020F0302020204030204"/>
              </a:rPr>
              <a:t>Failure</a:t>
            </a:r>
            <a:r>
              <a:rPr lang="en-US" sz="1000" baseline="30000" dirty="0">
                <a:solidFill>
                  <a:srgbClr val="76777A"/>
                </a:solidFill>
                <a:latin typeface="Century Gothic" panose="020F0302020204030204"/>
              </a:rPr>
              <a:t>1,3</a:t>
            </a:r>
          </a:p>
          <a:p>
            <a:pPr defTabSz="914217"/>
            <a:r>
              <a:rPr lang="en-US" sz="1000" b="1" dirty="0">
                <a:solidFill>
                  <a:srgbClr val="76777A"/>
                </a:solidFill>
                <a:latin typeface="Century Gothic" panose="020F0302020204030204"/>
              </a:rPr>
              <a:t>N=727</a:t>
            </a:r>
          </a:p>
        </p:txBody>
      </p:sp>
      <p:sp>
        <p:nvSpPr>
          <p:cNvPr id="16" name="TextBox 15">
            <a:extLst>
              <a:ext uri="{FF2B5EF4-FFF2-40B4-BE49-F238E27FC236}">
                <a16:creationId xmlns:a16="http://schemas.microsoft.com/office/drawing/2014/main" id="{79A22D40-A92B-4480-BBE4-6674FD23F827}"/>
              </a:ext>
            </a:extLst>
          </p:cNvPr>
          <p:cNvSpPr txBox="1"/>
          <p:nvPr/>
        </p:nvSpPr>
        <p:spPr>
          <a:xfrm>
            <a:off x="7601626" y="4512354"/>
            <a:ext cx="736600" cy="861774"/>
          </a:xfrm>
          <a:prstGeom prst="rect">
            <a:avLst/>
          </a:prstGeom>
          <a:noFill/>
        </p:spPr>
        <p:txBody>
          <a:bodyPr wrap="square" rtlCol="0">
            <a:spAutoFit/>
          </a:bodyPr>
          <a:lstStyle/>
          <a:p>
            <a:pPr defTabSz="914217"/>
            <a:r>
              <a:rPr lang="en-US" sz="1000" dirty="0">
                <a:solidFill>
                  <a:srgbClr val="76777A"/>
                </a:solidFill>
                <a:latin typeface="Century Gothic" panose="020F0302020204030204"/>
              </a:rPr>
              <a:t>2-Prior</a:t>
            </a:r>
          </a:p>
          <a:p>
            <a:pPr defTabSz="914217"/>
            <a:r>
              <a:rPr lang="en-US" sz="1000" dirty="0">
                <a:solidFill>
                  <a:srgbClr val="76777A"/>
                </a:solidFill>
                <a:latin typeface="Century Gothic" panose="020F0302020204030204"/>
              </a:rPr>
              <a:t>Treatment</a:t>
            </a:r>
          </a:p>
          <a:p>
            <a:pPr defTabSz="914217"/>
            <a:r>
              <a:rPr lang="en-US" sz="1000" dirty="0">
                <a:solidFill>
                  <a:srgbClr val="76777A"/>
                </a:solidFill>
                <a:latin typeface="Century Gothic" panose="020F0302020204030204"/>
              </a:rPr>
              <a:t>Failure</a:t>
            </a:r>
            <a:r>
              <a:rPr lang="en-US" sz="1000" baseline="30000" dirty="0">
                <a:solidFill>
                  <a:srgbClr val="76777A"/>
                </a:solidFill>
                <a:latin typeface="Century Gothic" panose="020F0302020204030204"/>
              </a:rPr>
              <a:t>1,3</a:t>
            </a:r>
          </a:p>
          <a:p>
            <a:pPr defTabSz="914217"/>
            <a:r>
              <a:rPr lang="en-US" sz="1000" b="1" dirty="0">
                <a:solidFill>
                  <a:srgbClr val="76777A"/>
                </a:solidFill>
                <a:latin typeface="Century Gothic" panose="020F0302020204030204"/>
              </a:rPr>
              <a:t>N=221</a:t>
            </a:r>
          </a:p>
        </p:txBody>
      </p:sp>
      <p:sp>
        <p:nvSpPr>
          <p:cNvPr id="17" name="TextBox 16">
            <a:extLst>
              <a:ext uri="{FF2B5EF4-FFF2-40B4-BE49-F238E27FC236}">
                <a16:creationId xmlns:a16="http://schemas.microsoft.com/office/drawing/2014/main" id="{1C932D2F-BBFF-41A8-9BCB-038DF5722E25}"/>
              </a:ext>
            </a:extLst>
          </p:cNvPr>
          <p:cNvSpPr txBox="1"/>
          <p:nvPr/>
        </p:nvSpPr>
        <p:spPr>
          <a:xfrm>
            <a:off x="8911124" y="4472456"/>
            <a:ext cx="736600" cy="861774"/>
          </a:xfrm>
          <a:prstGeom prst="rect">
            <a:avLst/>
          </a:prstGeom>
          <a:noFill/>
        </p:spPr>
        <p:txBody>
          <a:bodyPr wrap="square" rtlCol="0">
            <a:spAutoFit/>
          </a:bodyPr>
          <a:lstStyle/>
          <a:p>
            <a:pPr defTabSz="914217"/>
            <a:r>
              <a:rPr lang="en-US" sz="1000" dirty="0">
                <a:solidFill>
                  <a:srgbClr val="76777A"/>
                </a:solidFill>
                <a:latin typeface="Century Gothic" panose="020F0302020204030204"/>
              </a:rPr>
              <a:t>3-Prior</a:t>
            </a:r>
          </a:p>
          <a:p>
            <a:pPr defTabSz="914217"/>
            <a:r>
              <a:rPr lang="en-US" sz="1000" dirty="0">
                <a:solidFill>
                  <a:srgbClr val="76777A"/>
                </a:solidFill>
                <a:latin typeface="Century Gothic" panose="020F0302020204030204"/>
              </a:rPr>
              <a:t>Treatment</a:t>
            </a:r>
          </a:p>
          <a:p>
            <a:pPr defTabSz="914217"/>
            <a:r>
              <a:rPr lang="en-US" sz="1000" dirty="0">
                <a:solidFill>
                  <a:srgbClr val="76777A"/>
                </a:solidFill>
                <a:latin typeface="Century Gothic" panose="020F0302020204030204"/>
              </a:rPr>
              <a:t>Failure</a:t>
            </a:r>
            <a:r>
              <a:rPr lang="en-US" sz="1000" baseline="30000" dirty="0">
                <a:solidFill>
                  <a:srgbClr val="76777A"/>
                </a:solidFill>
                <a:latin typeface="Century Gothic" panose="020F0302020204030204"/>
              </a:rPr>
              <a:t>1,3</a:t>
            </a:r>
          </a:p>
          <a:p>
            <a:pPr defTabSz="914217"/>
            <a:r>
              <a:rPr lang="en-US" sz="1000" b="1" dirty="0">
                <a:solidFill>
                  <a:srgbClr val="76777A"/>
                </a:solidFill>
                <a:latin typeface="Century Gothic" panose="020F0302020204030204"/>
              </a:rPr>
              <a:t>N=58</a:t>
            </a:r>
          </a:p>
        </p:txBody>
      </p:sp>
      <p:sp>
        <p:nvSpPr>
          <p:cNvPr id="38" name="Arrow: Right 37">
            <a:extLst>
              <a:ext uri="{FF2B5EF4-FFF2-40B4-BE49-F238E27FC236}">
                <a16:creationId xmlns:a16="http://schemas.microsoft.com/office/drawing/2014/main" id="{56A76607-97CB-48F2-B118-929361358334}"/>
              </a:ext>
            </a:extLst>
          </p:cNvPr>
          <p:cNvSpPr/>
          <p:nvPr/>
        </p:nvSpPr>
        <p:spPr>
          <a:xfrm rot="20247457">
            <a:off x="5182089" y="1712946"/>
            <a:ext cx="4020207" cy="827690"/>
          </a:xfrm>
          <a:prstGeom prst="rightArrow">
            <a:avLst/>
          </a:prstGeom>
          <a:solidFill>
            <a:srgbClr val="EECA16"/>
          </a:solidFill>
          <a:ln>
            <a:noFill/>
          </a:ln>
          <a:effectLst>
            <a:glow rad="165100">
              <a:schemeClr val="bg1">
                <a:alpha val="41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lnSpc>
                <a:spcPts val="1400"/>
              </a:lnSpc>
            </a:pPr>
            <a:r>
              <a:rPr lang="en-US" sz="1400" dirty="0">
                <a:solidFill>
                  <a:srgbClr val="76777A">
                    <a:lumMod val="50000"/>
                  </a:srgbClr>
                </a:solidFill>
                <a:latin typeface="Arial" panose="020B0604020202020204" pitchFamily="34" charset="0"/>
                <a:cs typeface="Arial" panose="020B0604020202020204" pitchFamily="34" charset="0"/>
              </a:rPr>
              <a:t>Discontinuation due to side effects </a:t>
            </a:r>
            <a:br>
              <a:rPr lang="en-US" sz="1400" dirty="0">
                <a:solidFill>
                  <a:srgbClr val="76777A">
                    <a:lumMod val="50000"/>
                  </a:srgbClr>
                </a:solidFill>
                <a:latin typeface="Arial" panose="020B0604020202020204" pitchFamily="34" charset="0"/>
                <a:cs typeface="Arial" panose="020B0604020202020204" pitchFamily="34" charset="0"/>
              </a:rPr>
            </a:br>
            <a:r>
              <a:rPr lang="en-US" sz="1400" dirty="0">
                <a:solidFill>
                  <a:srgbClr val="76777A">
                    <a:lumMod val="50000"/>
                  </a:srgbClr>
                </a:solidFill>
                <a:latin typeface="Arial" panose="020B0604020202020204" pitchFamily="34" charset="0"/>
                <a:cs typeface="Arial" panose="020B0604020202020204" pitchFamily="34" charset="0"/>
              </a:rPr>
              <a:t>increases with each treatment attempt</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spTree>
    <p:extLst>
      <p:ext uri="{BB962C8B-B14F-4D97-AF65-F5344CB8AC3E}">
        <p14:creationId xmlns:p14="http://schemas.microsoft.com/office/powerpoint/2010/main" val="315642336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C11E-18C5-4722-BD71-C89A26A05DCA}"/>
              </a:ext>
            </a:extLst>
          </p:cNvPr>
          <p:cNvSpPr>
            <a:spLocks noGrp="1"/>
          </p:cNvSpPr>
          <p:nvPr>
            <p:ph type="title"/>
          </p:nvPr>
        </p:nvSpPr>
        <p:spPr>
          <a:xfrm>
            <a:off x="150312" y="1815329"/>
            <a:ext cx="2678613" cy="2924714"/>
          </a:xfrm>
        </p:spPr>
        <p:txBody>
          <a:bodyPr/>
          <a:lstStyle/>
          <a:p>
            <a:pPr>
              <a:lnSpc>
                <a:spcPct val="100000"/>
              </a:lnSpc>
            </a:pPr>
            <a:r>
              <a:rPr lang="en-US" b="1" dirty="0" smtClean="0"/>
              <a:t>Magstim TMS Therapy </a:t>
            </a:r>
            <a:r>
              <a:rPr lang="en-US" sz="2400" dirty="0" smtClean="0"/>
              <a:t>helps to </a:t>
            </a:r>
            <a:r>
              <a:rPr lang="en-US" sz="2400" dirty="0"/>
              <a:t>treat </a:t>
            </a:r>
            <a:r>
              <a:rPr lang="en-US" sz="2400" dirty="0" smtClean="0"/>
              <a:t>MDD patients safely and more</a:t>
            </a:r>
            <a:br>
              <a:rPr lang="en-US" sz="2400" dirty="0" smtClean="0"/>
            </a:br>
            <a:r>
              <a:rPr lang="en-US" sz="2400" dirty="0" smtClean="0"/>
              <a:t>effectively.</a:t>
            </a:r>
            <a:endParaRPr lang="en-US" dirty="0"/>
          </a:p>
        </p:txBody>
      </p:sp>
      <p:sp>
        <p:nvSpPr>
          <p:cNvPr id="3" name="Slide Number Placeholder 2">
            <a:extLst>
              <a:ext uri="{FF2B5EF4-FFF2-40B4-BE49-F238E27FC236}">
                <a16:creationId xmlns:a16="http://schemas.microsoft.com/office/drawing/2014/main" id="{7B31C130-4FB7-4CC6-B63D-F982B388F145}"/>
              </a:ext>
            </a:extLst>
          </p:cNvPr>
          <p:cNvSpPr>
            <a:spLocks noGrp="1"/>
          </p:cNvSpPr>
          <p:nvPr>
            <p:ph type="sldNum" sz="quarter" idx="11"/>
          </p:nvPr>
        </p:nvSpPr>
        <p:spPr/>
        <p:txBody>
          <a:bodyPr/>
          <a:lstStyle/>
          <a:p>
            <a:pPr defTabSz="914217">
              <a:defRPr/>
            </a:pPr>
            <a:fld id="{878B52CC-F2DD-489A-85E5-E4281476F814}" type="slidenum">
              <a:rPr lang="en-US">
                <a:solidFill>
                  <a:srgbClr val="F2F2F2"/>
                </a:solidFill>
                <a:latin typeface="Century Gothic" panose="020F0302020204030204"/>
              </a:rPr>
              <a:pPr defTabSz="914217">
                <a:defRPr/>
              </a:pPr>
              <a:t>5</a:t>
            </a:fld>
            <a:endParaRPr lang="en-US" dirty="0">
              <a:solidFill>
                <a:srgbClr val="F2F2F2"/>
              </a:solidFill>
              <a:latin typeface="Century Gothic" panose="020F0302020204030204"/>
            </a:endParaRPr>
          </a:p>
        </p:txBody>
      </p:sp>
      <p:sp>
        <p:nvSpPr>
          <p:cNvPr id="11" name="TextBox 10">
            <a:extLst>
              <a:ext uri="{FF2B5EF4-FFF2-40B4-BE49-F238E27FC236}">
                <a16:creationId xmlns:a16="http://schemas.microsoft.com/office/drawing/2014/main" id="{7F9277CB-FBD0-4293-8F4F-6CB330AA9711}"/>
              </a:ext>
            </a:extLst>
          </p:cNvPr>
          <p:cNvSpPr txBox="1"/>
          <p:nvPr/>
        </p:nvSpPr>
        <p:spPr>
          <a:xfrm>
            <a:off x="3758871" y="1192500"/>
            <a:ext cx="3894939" cy="4170372"/>
          </a:xfrm>
          <a:prstGeom prst="rect">
            <a:avLst/>
          </a:prstGeom>
          <a:noFill/>
        </p:spPr>
        <p:txBody>
          <a:bodyPr wrap="square">
            <a:spAutoFit/>
          </a:bodyPr>
          <a:lstStyle/>
          <a:p>
            <a:pPr defTabSz="914217">
              <a:spcBef>
                <a:spcPts val="1800"/>
              </a:spcBef>
            </a:pPr>
            <a:r>
              <a:rPr lang="en-US" sz="2200" dirty="0">
                <a:solidFill>
                  <a:srgbClr val="76777A"/>
                </a:solidFill>
                <a:latin typeface="Century Gothic" panose="020F0302020204030204"/>
              </a:rPr>
              <a:t>Transcranial Magnetic Stimulation (TMS) </a:t>
            </a:r>
          </a:p>
          <a:p>
            <a:pPr defTabSz="914217">
              <a:spcBef>
                <a:spcPts val="1800"/>
              </a:spcBef>
            </a:pPr>
            <a:r>
              <a:rPr lang="en-US" sz="2200" dirty="0">
                <a:solidFill>
                  <a:srgbClr val="76777A"/>
                </a:solidFill>
                <a:latin typeface="Century Gothic" panose="020F0302020204030204"/>
              </a:rPr>
              <a:t>Non-invasive treatment stimulates neurotransmitter release</a:t>
            </a:r>
          </a:p>
          <a:p>
            <a:pPr defTabSz="914217">
              <a:spcBef>
                <a:spcPts val="1800"/>
              </a:spcBef>
            </a:pPr>
            <a:r>
              <a:rPr lang="en-US" sz="2200" dirty="0"/>
              <a:t>A proven therapy with increased remission rates</a:t>
            </a:r>
          </a:p>
          <a:p>
            <a:pPr defTabSz="914217">
              <a:spcBef>
                <a:spcPts val="1800"/>
              </a:spcBef>
            </a:pPr>
            <a:r>
              <a:rPr lang="en-US" sz="2200" dirty="0" smtClean="0">
                <a:solidFill>
                  <a:srgbClr val="76777A"/>
                </a:solidFill>
                <a:latin typeface="Century Gothic" panose="020F0302020204030204"/>
              </a:rPr>
              <a:t>No systemic side </a:t>
            </a:r>
            <a:r>
              <a:rPr lang="en-US" sz="2200" dirty="0">
                <a:solidFill>
                  <a:srgbClr val="76777A"/>
                </a:solidFill>
                <a:latin typeface="Century Gothic" panose="020F0302020204030204"/>
              </a:rPr>
              <a:t>effects of </a:t>
            </a:r>
            <a:r>
              <a:rPr lang="en-US" sz="2200" dirty="0" smtClean="0">
                <a:solidFill>
                  <a:srgbClr val="76777A"/>
                </a:solidFill>
                <a:latin typeface="Century Gothic" panose="020F0302020204030204"/>
              </a:rPr>
              <a:t>antidepressant medications</a:t>
            </a:r>
            <a:endParaRPr lang="en-US" sz="2200" dirty="0">
              <a:solidFill>
                <a:srgbClr val="76777A"/>
              </a:solidFill>
              <a:latin typeface="Century Gothic" panose="020F0302020204030204"/>
            </a:endParaRPr>
          </a:p>
        </p:txBody>
      </p:sp>
      <p:pic>
        <p:nvPicPr>
          <p:cNvPr id="21" name="Picture 20" descr="Icon&#10;&#10;Description automatically generated">
            <a:extLst>
              <a:ext uri="{FF2B5EF4-FFF2-40B4-BE49-F238E27FC236}">
                <a16:creationId xmlns:a16="http://schemas.microsoft.com/office/drawing/2014/main" id="{0AF14756-F88B-45BC-845B-D8BF24EB07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91967" y="1268005"/>
            <a:ext cx="366905" cy="362484"/>
          </a:xfrm>
          <a:prstGeom prst="rect">
            <a:avLst/>
          </a:prstGeom>
        </p:spPr>
      </p:pic>
      <p:pic>
        <p:nvPicPr>
          <p:cNvPr id="22" name="Picture 21" descr="Icon&#10;&#10;Description automatically generated">
            <a:extLst>
              <a:ext uri="{FF2B5EF4-FFF2-40B4-BE49-F238E27FC236}">
                <a16:creationId xmlns:a16="http://schemas.microsoft.com/office/drawing/2014/main" id="{6E7D9BF7-B1A9-4D75-B2E2-D65B1D4FEB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91966" y="2165641"/>
            <a:ext cx="366905" cy="362484"/>
          </a:xfrm>
          <a:prstGeom prst="rect">
            <a:avLst/>
          </a:prstGeom>
        </p:spPr>
      </p:pic>
      <p:pic>
        <p:nvPicPr>
          <p:cNvPr id="24" name="Picture 23" descr="Icon&#10;&#10;Description automatically generated">
            <a:extLst>
              <a:ext uri="{FF2B5EF4-FFF2-40B4-BE49-F238E27FC236}">
                <a16:creationId xmlns:a16="http://schemas.microsoft.com/office/drawing/2014/main" id="{4BA32982-6F00-41D3-B2C5-BEBD6859BB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91966" y="3387169"/>
            <a:ext cx="366905" cy="362484"/>
          </a:xfrm>
          <a:prstGeom prst="rect">
            <a:avLst/>
          </a:prstGeom>
        </p:spPr>
      </p:pic>
      <p:pic>
        <p:nvPicPr>
          <p:cNvPr id="26" name="Picture 25" descr="Icon&#10;&#10;Description automatically generated">
            <a:extLst>
              <a:ext uri="{FF2B5EF4-FFF2-40B4-BE49-F238E27FC236}">
                <a16:creationId xmlns:a16="http://schemas.microsoft.com/office/drawing/2014/main" id="{0C83C39D-CA20-48C9-8B52-759C1C3F80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83526" y="4294723"/>
            <a:ext cx="366905" cy="36248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250" y="1494977"/>
            <a:ext cx="4328003" cy="3565418"/>
          </a:xfrm>
          <a:prstGeom prst="rect">
            <a:avLst/>
          </a:prstGeom>
        </p:spPr>
      </p:pic>
    </p:spTree>
    <p:extLst>
      <p:ext uri="{BB962C8B-B14F-4D97-AF65-F5344CB8AC3E}">
        <p14:creationId xmlns:p14="http://schemas.microsoft.com/office/powerpoint/2010/main" val="142102303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worm, invertebrate&#10;&#10;Description automatically generated">
            <a:extLst>
              <a:ext uri="{FF2B5EF4-FFF2-40B4-BE49-F238E27FC236}">
                <a16:creationId xmlns:a16="http://schemas.microsoft.com/office/drawing/2014/main" id="{447BEA2F-241F-4852-AB95-B887B379A88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9395" t="1" r="33926" b="1335"/>
          <a:stretch/>
        </p:blipFill>
        <p:spPr>
          <a:xfrm rot="16200000">
            <a:off x="1707171" y="2246552"/>
            <a:ext cx="6142614" cy="1710813"/>
          </a:xfrm>
          <a:prstGeom prst="rect">
            <a:avLst/>
          </a:prstGeom>
        </p:spPr>
      </p:pic>
      <p:sp>
        <p:nvSpPr>
          <p:cNvPr id="2" name="Title 1"/>
          <p:cNvSpPr>
            <a:spLocks noGrp="1"/>
          </p:cNvSpPr>
          <p:nvPr>
            <p:ph type="title"/>
          </p:nvPr>
        </p:nvSpPr>
        <p:spPr>
          <a:xfrm>
            <a:off x="221237" y="865722"/>
            <a:ext cx="2302888" cy="3344327"/>
          </a:xfrm>
        </p:spPr>
        <p:txBody>
          <a:bodyPr/>
          <a:lstStyle/>
          <a:p>
            <a:r>
              <a:rPr lang="en-US" sz="2000" b="1" dirty="0" smtClean="0"/>
              <a:t>Most common Side effect is scalp pain or discomfort</a:t>
            </a:r>
            <a:r>
              <a:rPr lang="en-US" sz="1800" dirty="0" smtClean="0"/>
              <a:t> </a:t>
            </a:r>
            <a:br>
              <a:rPr lang="en-US" sz="1800" dirty="0" smtClean="0"/>
            </a:br>
            <a:r>
              <a:rPr lang="en-US" sz="1800" dirty="0" smtClean="0"/>
              <a:t>at treatment site</a:t>
            </a:r>
            <a:br>
              <a:rPr lang="en-US" sz="1800" dirty="0" smtClean="0"/>
            </a:br>
            <a:r>
              <a:rPr lang="en-US" sz="1800" dirty="0" smtClean="0"/>
              <a:t>(First 1-2 weeks)</a:t>
            </a:r>
            <a:br>
              <a:rPr lang="en-US" sz="1800" dirty="0" smtClean="0"/>
            </a:br>
            <a:r>
              <a:rPr lang="en-US" sz="1800" dirty="0"/>
              <a:t/>
            </a:r>
            <a:br>
              <a:rPr lang="en-US" sz="1800" dirty="0"/>
            </a:br>
            <a:r>
              <a:rPr lang="en-US" sz="1800" dirty="0" smtClean="0"/>
              <a:t>50% of patient’s may experience mild headaches (First week) </a:t>
            </a:r>
            <a:br>
              <a:rPr lang="en-US" sz="1800" dirty="0" smtClean="0"/>
            </a:br>
            <a:r>
              <a:rPr lang="en-US" sz="1800" dirty="0"/>
              <a:t/>
            </a:r>
            <a:br>
              <a:rPr lang="en-US" sz="1800" dirty="0"/>
            </a:br>
            <a:r>
              <a:rPr lang="en-US" sz="1800" dirty="0" smtClean="0"/>
              <a:t>Magstim is the only TMS device with no reported seizures!</a:t>
            </a:r>
            <a:endParaRPr lang="en-US" sz="1800" dirty="0"/>
          </a:p>
        </p:txBody>
      </p:sp>
      <p:sp>
        <p:nvSpPr>
          <p:cNvPr id="3" name="Slide Number Placeholder 2"/>
          <p:cNvSpPr>
            <a:spLocks noGrp="1"/>
          </p:cNvSpPr>
          <p:nvPr>
            <p:ph type="sldNum" sz="quarter" idx="11"/>
          </p:nvPr>
        </p:nvSpPr>
        <p:spPr/>
        <p:txBody>
          <a:bodyPr/>
          <a:lstStyle/>
          <a:p>
            <a:pPr>
              <a:defRPr/>
            </a:pPr>
            <a:fld id="{878B52CC-F2DD-489A-85E5-E4281476F814}" type="slidenum">
              <a:rPr lang="en-US" smtClean="0"/>
              <a:pPr>
                <a:defRPr/>
              </a:pPr>
              <a:t>6</a:t>
            </a:fld>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2096" t="5143" r="5944" b="9891"/>
          <a:stretch/>
        </p:blipFill>
        <p:spPr>
          <a:xfrm>
            <a:off x="7125901" y="349852"/>
            <a:ext cx="4734724" cy="550421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0178" y="4849679"/>
            <a:ext cx="1092199" cy="30671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583" t="16100" r="59372" b="68281"/>
          <a:stretch/>
        </p:blipFill>
        <p:spPr>
          <a:xfrm>
            <a:off x="2840908" y="2458223"/>
            <a:ext cx="4179324" cy="1287470"/>
          </a:xfrm>
          <a:prstGeom prst="rect">
            <a:avLst/>
          </a:prstGeom>
        </p:spPr>
      </p:pic>
    </p:spTree>
    <p:extLst>
      <p:ext uri="{BB962C8B-B14F-4D97-AF65-F5344CB8AC3E}">
        <p14:creationId xmlns:p14="http://schemas.microsoft.com/office/powerpoint/2010/main" val="260809358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882" r="3924"/>
          <a:stretch/>
        </p:blipFill>
        <p:spPr>
          <a:xfrm>
            <a:off x="7409225" y="1032387"/>
            <a:ext cx="4625459" cy="4120379"/>
          </a:xfrm>
          <a:prstGeom prst="rect">
            <a:avLst/>
          </a:prstGeom>
        </p:spPr>
      </p:pic>
      <p:sp>
        <p:nvSpPr>
          <p:cNvPr id="2" name="Title 1">
            <a:extLst>
              <a:ext uri="{FF2B5EF4-FFF2-40B4-BE49-F238E27FC236}">
                <a16:creationId xmlns:a16="http://schemas.microsoft.com/office/drawing/2014/main" id="{00CDC11E-18C5-4722-BD71-C89A26A05DCA}"/>
              </a:ext>
            </a:extLst>
          </p:cNvPr>
          <p:cNvSpPr>
            <a:spLocks noGrp="1"/>
          </p:cNvSpPr>
          <p:nvPr>
            <p:ph type="title"/>
          </p:nvPr>
        </p:nvSpPr>
        <p:spPr>
          <a:xfrm>
            <a:off x="241812" y="1622322"/>
            <a:ext cx="2384823" cy="3683603"/>
          </a:xfrm>
        </p:spPr>
        <p:txBody>
          <a:bodyPr/>
          <a:lstStyle/>
          <a:p>
            <a:pPr>
              <a:lnSpc>
                <a:spcPct val="100000"/>
              </a:lnSpc>
            </a:pPr>
            <a:r>
              <a:rPr lang="en-US" b="1" dirty="0" smtClean="0"/>
              <a:t>Magstim TMS Therapy </a:t>
            </a:r>
            <a:r>
              <a:rPr lang="en-US" b="1" dirty="0"/>
              <a:t/>
            </a:r>
            <a:br>
              <a:rPr lang="en-US" b="1" dirty="0"/>
            </a:br>
            <a:r>
              <a:rPr lang="en-US" b="1" dirty="0"/>
              <a:t/>
            </a:r>
            <a:br>
              <a:rPr lang="en-US" b="1" dirty="0"/>
            </a:br>
            <a:r>
              <a:rPr lang="en-US" b="1" dirty="0"/>
              <a:t>Treatment Overview		</a:t>
            </a:r>
            <a:endParaRPr lang="en-US" dirty="0"/>
          </a:p>
        </p:txBody>
      </p:sp>
      <p:sp>
        <p:nvSpPr>
          <p:cNvPr id="3" name="Slide Number Placeholder 2">
            <a:extLst>
              <a:ext uri="{FF2B5EF4-FFF2-40B4-BE49-F238E27FC236}">
                <a16:creationId xmlns:a16="http://schemas.microsoft.com/office/drawing/2014/main" id="{7B31C130-4FB7-4CC6-B63D-F982B388F145}"/>
              </a:ext>
            </a:extLst>
          </p:cNvPr>
          <p:cNvSpPr>
            <a:spLocks noGrp="1"/>
          </p:cNvSpPr>
          <p:nvPr>
            <p:ph type="sldNum" sz="quarter" idx="11"/>
          </p:nvPr>
        </p:nvSpPr>
        <p:spPr/>
        <p:txBody>
          <a:bodyPr/>
          <a:lstStyle/>
          <a:p>
            <a:pPr defTabSz="914217">
              <a:defRPr/>
            </a:pPr>
            <a:fld id="{878B52CC-F2DD-489A-85E5-E4281476F814}" type="slidenum">
              <a:rPr lang="en-US">
                <a:solidFill>
                  <a:srgbClr val="F2F2F2"/>
                </a:solidFill>
                <a:latin typeface="Century Gothic" panose="020F0302020204030204"/>
              </a:rPr>
              <a:pPr defTabSz="914217">
                <a:defRPr/>
              </a:pPr>
              <a:t>7</a:t>
            </a:fld>
            <a:endParaRPr lang="en-US" dirty="0">
              <a:solidFill>
                <a:srgbClr val="F2F2F2"/>
              </a:solidFill>
              <a:latin typeface="Century Gothic" panose="020F0302020204030204"/>
            </a:endParaRPr>
          </a:p>
        </p:txBody>
      </p:sp>
      <p:sp>
        <p:nvSpPr>
          <p:cNvPr id="11" name="TextBox 10">
            <a:extLst>
              <a:ext uri="{FF2B5EF4-FFF2-40B4-BE49-F238E27FC236}">
                <a16:creationId xmlns:a16="http://schemas.microsoft.com/office/drawing/2014/main" id="{7F9277CB-FBD0-4293-8F4F-6CB330AA9711}"/>
              </a:ext>
            </a:extLst>
          </p:cNvPr>
          <p:cNvSpPr txBox="1"/>
          <p:nvPr/>
        </p:nvSpPr>
        <p:spPr>
          <a:xfrm>
            <a:off x="3422281" y="1032387"/>
            <a:ext cx="3986944" cy="4401205"/>
          </a:xfrm>
          <a:prstGeom prst="rect">
            <a:avLst/>
          </a:prstGeom>
          <a:noFill/>
        </p:spPr>
        <p:txBody>
          <a:bodyPr wrap="square">
            <a:spAutoFit/>
          </a:bodyPr>
          <a:lstStyle/>
          <a:p>
            <a:pPr defTabSz="914217">
              <a:spcBef>
                <a:spcPts val="1800"/>
              </a:spcBef>
            </a:pPr>
            <a:r>
              <a:rPr lang="en-US" sz="2200" dirty="0">
                <a:solidFill>
                  <a:srgbClr val="76777A"/>
                </a:solidFill>
              </a:rPr>
              <a:t>Motor threshold </a:t>
            </a:r>
            <a:r>
              <a:rPr lang="en-US" sz="2200" dirty="0" smtClean="0">
                <a:solidFill>
                  <a:srgbClr val="76777A"/>
                </a:solidFill>
              </a:rPr>
              <a:t>(MT) determination </a:t>
            </a:r>
            <a:r>
              <a:rPr lang="en-US" sz="2200" dirty="0">
                <a:solidFill>
                  <a:srgbClr val="76777A"/>
                </a:solidFill>
              </a:rPr>
              <a:t>&amp; initial </a:t>
            </a:r>
            <a:r>
              <a:rPr lang="en-US" sz="2200" dirty="0" smtClean="0">
                <a:solidFill>
                  <a:srgbClr val="76777A"/>
                </a:solidFill>
              </a:rPr>
              <a:t>treatment</a:t>
            </a:r>
            <a:endParaRPr lang="en-US" sz="2200" dirty="0" smtClean="0">
              <a:solidFill>
                <a:srgbClr val="76777A"/>
              </a:solidFill>
              <a:latin typeface="Century Gothic" panose="020F0302020204030204"/>
            </a:endParaRPr>
          </a:p>
          <a:p>
            <a:pPr defTabSz="914217">
              <a:spcBef>
                <a:spcPts val="1800"/>
              </a:spcBef>
            </a:pPr>
            <a:r>
              <a:rPr lang="en-US" sz="2200" dirty="0" smtClean="0">
                <a:solidFill>
                  <a:srgbClr val="76777A"/>
                </a:solidFill>
                <a:latin typeface="Century Gothic" panose="020F0302020204030204"/>
              </a:rPr>
              <a:t>Treatments </a:t>
            </a:r>
            <a:r>
              <a:rPr lang="en-US" sz="2200" dirty="0">
                <a:solidFill>
                  <a:srgbClr val="76777A"/>
                </a:solidFill>
                <a:latin typeface="Century Gothic" panose="020F0302020204030204"/>
              </a:rPr>
              <a:t>typically take about </a:t>
            </a:r>
            <a:r>
              <a:rPr lang="en-US" sz="2200" dirty="0" smtClean="0">
                <a:solidFill>
                  <a:srgbClr val="76777A"/>
                </a:solidFill>
                <a:latin typeface="Century Gothic" panose="020F0302020204030204"/>
              </a:rPr>
              <a:t>19 </a:t>
            </a:r>
            <a:r>
              <a:rPr lang="en-US" sz="2200" dirty="0">
                <a:solidFill>
                  <a:srgbClr val="76777A"/>
                </a:solidFill>
                <a:latin typeface="Century Gothic" panose="020F0302020204030204"/>
              </a:rPr>
              <a:t>minutes</a:t>
            </a:r>
          </a:p>
          <a:p>
            <a:pPr defTabSz="914217">
              <a:spcBef>
                <a:spcPts val="1800"/>
              </a:spcBef>
            </a:pPr>
            <a:r>
              <a:rPr lang="en-US" sz="2200" dirty="0" smtClean="0">
                <a:solidFill>
                  <a:srgbClr val="76777A"/>
                </a:solidFill>
                <a:latin typeface="Century Gothic" panose="020F0302020204030204"/>
              </a:rPr>
              <a:t>6 </a:t>
            </a:r>
            <a:r>
              <a:rPr lang="en-US" sz="2200" dirty="0">
                <a:solidFill>
                  <a:srgbClr val="76777A"/>
                </a:solidFill>
                <a:latin typeface="Century Gothic" panose="020F0302020204030204"/>
              </a:rPr>
              <a:t>weeks of daily treatments </a:t>
            </a:r>
            <a:r>
              <a:rPr lang="en-US" sz="2200" dirty="0" smtClean="0">
                <a:solidFill>
                  <a:srgbClr val="76777A"/>
                </a:solidFill>
                <a:latin typeface="Century Gothic" panose="020F0302020204030204"/>
              </a:rPr>
              <a:t>(M-F) followed </a:t>
            </a:r>
            <a:r>
              <a:rPr lang="en-US" sz="2200" dirty="0">
                <a:solidFill>
                  <a:srgbClr val="76777A"/>
                </a:solidFill>
                <a:latin typeface="Century Gothic" panose="020F0302020204030204"/>
              </a:rPr>
              <a:t>by three-week taper </a:t>
            </a:r>
            <a:r>
              <a:rPr lang="en-US" sz="2200" dirty="0" smtClean="0">
                <a:solidFill>
                  <a:srgbClr val="76777A"/>
                </a:solidFill>
                <a:latin typeface="Century Gothic" panose="020F0302020204030204"/>
              </a:rPr>
              <a:t>period</a:t>
            </a:r>
          </a:p>
          <a:p>
            <a:pPr defTabSz="914217">
              <a:spcBef>
                <a:spcPts val="1800"/>
              </a:spcBef>
            </a:pPr>
            <a:r>
              <a:rPr lang="en-US" sz="2200" dirty="0">
                <a:solidFill>
                  <a:srgbClr val="76777A"/>
                </a:solidFill>
              </a:rPr>
              <a:t>36 sessions over ~9 weeks</a:t>
            </a:r>
          </a:p>
          <a:p>
            <a:pPr defTabSz="914217">
              <a:spcBef>
                <a:spcPts val="1800"/>
              </a:spcBef>
            </a:pPr>
            <a:endParaRPr lang="en-US" sz="2200" dirty="0">
              <a:solidFill>
                <a:srgbClr val="76777A"/>
              </a:solidFill>
              <a:latin typeface="Century Gothic" panose="020F0302020204030204"/>
            </a:endParaRPr>
          </a:p>
        </p:txBody>
      </p:sp>
      <p:pic>
        <p:nvPicPr>
          <p:cNvPr id="21" name="Picture 20" descr="Icon&#10;&#10;Description automatically generated">
            <a:extLst>
              <a:ext uri="{FF2B5EF4-FFF2-40B4-BE49-F238E27FC236}">
                <a16:creationId xmlns:a16="http://schemas.microsoft.com/office/drawing/2014/main" id="{0AF14756-F88B-45BC-845B-D8BF24EB07C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25060" y="1091379"/>
            <a:ext cx="366905" cy="362484"/>
          </a:xfrm>
          <a:prstGeom prst="rect">
            <a:avLst/>
          </a:prstGeom>
        </p:spPr>
      </p:pic>
      <p:pic>
        <p:nvPicPr>
          <p:cNvPr id="22" name="Picture 21" descr="Icon&#10;&#10;Description automatically generated">
            <a:extLst>
              <a:ext uri="{FF2B5EF4-FFF2-40B4-BE49-F238E27FC236}">
                <a16:creationId xmlns:a16="http://schemas.microsoft.com/office/drawing/2014/main" id="{6E7D9BF7-B1A9-4D75-B2E2-D65B1D4FEBF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97387" y="2311606"/>
            <a:ext cx="366905" cy="362484"/>
          </a:xfrm>
          <a:prstGeom prst="rect">
            <a:avLst/>
          </a:prstGeom>
        </p:spPr>
      </p:pic>
      <p:pic>
        <p:nvPicPr>
          <p:cNvPr id="24" name="Picture 23" descr="Icon&#10;&#10;Description automatically generated">
            <a:extLst>
              <a:ext uri="{FF2B5EF4-FFF2-40B4-BE49-F238E27FC236}">
                <a16:creationId xmlns:a16="http://schemas.microsoft.com/office/drawing/2014/main" id="{4BA32982-6F00-41D3-B2C5-BEBD6859BB1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25060" y="3232989"/>
            <a:ext cx="366905" cy="362484"/>
          </a:xfrm>
          <a:prstGeom prst="rect">
            <a:avLst/>
          </a:prstGeom>
        </p:spPr>
      </p:pic>
      <p:pic>
        <p:nvPicPr>
          <p:cNvPr id="26" name="Picture 25" descr="Icon&#10;&#10;Description automatically generated">
            <a:extLst>
              <a:ext uri="{FF2B5EF4-FFF2-40B4-BE49-F238E27FC236}">
                <a16:creationId xmlns:a16="http://schemas.microsoft.com/office/drawing/2014/main" id="{0C83C39D-CA20-48C9-8B52-759C1C3F804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55376" y="4453216"/>
            <a:ext cx="366905" cy="36248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spTree>
    <p:extLst>
      <p:ext uri="{BB962C8B-B14F-4D97-AF65-F5344CB8AC3E}">
        <p14:creationId xmlns:p14="http://schemas.microsoft.com/office/powerpoint/2010/main" val="3551159650"/>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12249A-CAD2-4C9E-AD91-50595E032D6B}"/>
              </a:ext>
            </a:extLst>
          </p:cNvPr>
          <p:cNvSpPr>
            <a:spLocks noGrp="1"/>
          </p:cNvSpPr>
          <p:nvPr>
            <p:ph type="title"/>
          </p:nvPr>
        </p:nvSpPr>
        <p:spPr>
          <a:xfrm>
            <a:off x="150312" y="1177342"/>
            <a:ext cx="2484726" cy="4115507"/>
          </a:xfrm>
        </p:spPr>
        <p:txBody>
          <a:bodyPr/>
          <a:lstStyle/>
          <a:p>
            <a:r>
              <a:rPr lang="en-US" b="1" dirty="0" smtClean="0"/>
              <a:t>At the end of treatment course</a:t>
            </a:r>
            <a:r>
              <a:rPr lang="en-US" b="1" dirty="0"/>
              <a:t> </a:t>
            </a:r>
            <a:r>
              <a:rPr lang="en-US" b="1" dirty="0" smtClean="0"/>
              <a:t/>
            </a:r>
            <a:br>
              <a:rPr lang="en-US" b="1" dirty="0" smtClean="0"/>
            </a:br>
            <a:r>
              <a:rPr lang="en-US" b="1" dirty="0" smtClean="0"/>
              <a:t/>
            </a:r>
            <a:br>
              <a:rPr lang="en-US" b="1" dirty="0" smtClean="0"/>
            </a:br>
            <a:r>
              <a:rPr lang="en-US" sz="2200" dirty="0" smtClean="0"/>
              <a:t>- &gt; 2/3 will respond</a:t>
            </a:r>
            <a:br>
              <a:rPr lang="en-US" sz="2200" dirty="0" smtClean="0"/>
            </a:br>
            <a:r>
              <a:rPr lang="en-US" sz="2200" dirty="0" smtClean="0"/>
              <a:t/>
            </a:r>
            <a:br>
              <a:rPr lang="en-US" sz="2200" dirty="0" smtClean="0"/>
            </a:br>
            <a:r>
              <a:rPr lang="en-US" sz="2200" dirty="0" smtClean="0"/>
              <a:t>-1/2 of responders will achieve remission!</a:t>
            </a:r>
            <a:br>
              <a:rPr lang="en-US" sz="2200" dirty="0" smtClean="0"/>
            </a:br>
            <a:r>
              <a:rPr lang="en-US" b="1" dirty="0"/>
              <a:t/>
            </a:r>
            <a:br>
              <a:rPr lang="en-US" b="1" dirty="0"/>
            </a:br>
            <a:endParaRPr lang="en-US" sz="2200" dirty="0"/>
          </a:p>
        </p:txBody>
      </p:sp>
      <p:sp>
        <p:nvSpPr>
          <p:cNvPr id="6" name="Slide Number Placeholder 5">
            <a:extLst>
              <a:ext uri="{FF2B5EF4-FFF2-40B4-BE49-F238E27FC236}">
                <a16:creationId xmlns:a16="http://schemas.microsoft.com/office/drawing/2014/main" id="{2D9EFB20-450D-455D-A030-3F8D1BCB1715}"/>
              </a:ext>
            </a:extLst>
          </p:cNvPr>
          <p:cNvSpPr>
            <a:spLocks noGrp="1"/>
          </p:cNvSpPr>
          <p:nvPr>
            <p:ph type="sldNum" sz="quarter" idx="11"/>
          </p:nvPr>
        </p:nvSpPr>
        <p:spPr/>
        <p:txBody>
          <a:bodyPr/>
          <a:lstStyle/>
          <a:p>
            <a:pPr eaLnBrk="0" fontAlgn="base" hangingPunct="0">
              <a:spcBef>
                <a:spcPct val="0"/>
              </a:spcBef>
              <a:spcAft>
                <a:spcPct val="0"/>
              </a:spcAft>
              <a:defRPr/>
            </a:pPr>
            <a:fld id="{19B51A1E-902D-48AF-9020-955120F399B6}" type="slidenum">
              <a:rPr lang="en-ZA">
                <a:solidFill>
                  <a:srgbClr val="FFFFFF"/>
                </a:solidFill>
                <a:latin typeface="Arial"/>
              </a:rPr>
              <a:pPr eaLnBrk="0" fontAlgn="base" hangingPunct="0">
                <a:spcBef>
                  <a:spcPct val="0"/>
                </a:spcBef>
                <a:spcAft>
                  <a:spcPct val="0"/>
                </a:spcAft>
                <a:defRPr/>
              </a:pPr>
              <a:t>8</a:t>
            </a:fld>
            <a:endParaRPr lang="en-ZA" dirty="0">
              <a:solidFill>
                <a:srgbClr val="FFFFFF"/>
              </a:solidFill>
              <a:latin typeface="Aria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graphicFrame>
        <p:nvGraphicFramePr>
          <p:cNvPr id="16" name="Average PHQ-9 Score by Week"/>
          <p:cNvGraphicFramePr>
            <a:graphicFrameLocks/>
          </p:cNvGraphicFramePr>
          <p:nvPr>
            <p:extLst>
              <p:ext uri="{D42A27DB-BD31-4B8C-83A1-F6EECF244321}">
                <p14:modId xmlns:p14="http://schemas.microsoft.com/office/powerpoint/2010/main" val="1794780968"/>
              </p:ext>
            </p:extLst>
          </p:nvPr>
        </p:nvGraphicFramePr>
        <p:xfrm>
          <a:off x="2899611" y="108284"/>
          <a:ext cx="8795083" cy="58112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958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C11E-18C5-4722-BD71-C89A26A05DCA}"/>
              </a:ext>
            </a:extLst>
          </p:cNvPr>
          <p:cNvSpPr>
            <a:spLocks noGrp="1"/>
          </p:cNvSpPr>
          <p:nvPr>
            <p:ph type="title"/>
          </p:nvPr>
        </p:nvSpPr>
        <p:spPr>
          <a:xfrm>
            <a:off x="241812" y="2362200"/>
            <a:ext cx="2384823" cy="2329311"/>
          </a:xfrm>
        </p:spPr>
        <p:txBody>
          <a:bodyPr/>
          <a:lstStyle/>
          <a:p>
            <a:pPr>
              <a:lnSpc>
                <a:spcPct val="100000"/>
              </a:lnSpc>
            </a:pPr>
            <a:r>
              <a:rPr lang="en-US" b="1" dirty="0"/>
              <a:t>Common Insurance Criteria</a:t>
            </a:r>
            <a:endParaRPr lang="en-US" dirty="0"/>
          </a:p>
        </p:txBody>
      </p:sp>
      <p:sp>
        <p:nvSpPr>
          <p:cNvPr id="3" name="Slide Number Placeholder 2">
            <a:extLst>
              <a:ext uri="{FF2B5EF4-FFF2-40B4-BE49-F238E27FC236}">
                <a16:creationId xmlns:a16="http://schemas.microsoft.com/office/drawing/2014/main" id="{7B31C130-4FB7-4CC6-B63D-F982B388F145}"/>
              </a:ext>
            </a:extLst>
          </p:cNvPr>
          <p:cNvSpPr>
            <a:spLocks noGrp="1"/>
          </p:cNvSpPr>
          <p:nvPr>
            <p:ph type="sldNum" sz="quarter" idx="11"/>
          </p:nvPr>
        </p:nvSpPr>
        <p:spPr/>
        <p:txBody>
          <a:bodyPr/>
          <a:lstStyle/>
          <a:p>
            <a:pPr>
              <a:defRPr/>
            </a:pPr>
            <a:fld id="{878B52CC-F2DD-489A-85E5-E4281476F814}" type="slidenum">
              <a:rPr lang="en-US" smtClean="0"/>
              <a:pPr>
                <a:defRPr/>
              </a:pPr>
              <a:t>9</a:t>
            </a:fld>
            <a:endParaRPr lang="en-US" dirty="0"/>
          </a:p>
        </p:txBody>
      </p:sp>
      <p:sp>
        <p:nvSpPr>
          <p:cNvPr id="11" name="TextBox 10">
            <a:extLst>
              <a:ext uri="{FF2B5EF4-FFF2-40B4-BE49-F238E27FC236}">
                <a16:creationId xmlns:a16="http://schemas.microsoft.com/office/drawing/2014/main" id="{7F9277CB-FBD0-4293-8F4F-6CB330AA9711}"/>
              </a:ext>
            </a:extLst>
          </p:cNvPr>
          <p:cNvSpPr txBox="1"/>
          <p:nvPr/>
        </p:nvSpPr>
        <p:spPr>
          <a:xfrm>
            <a:off x="3724756" y="1278012"/>
            <a:ext cx="3972634" cy="4893647"/>
          </a:xfrm>
          <a:prstGeom prst="rect">
            <a:avLst/>
          </a:prstGeom>
          <a:noFill/>
        </p:spPr>
        <p:txBody>
          <a:bodyPr wrap="square">
            <a:spAutoFit/>
          </a:bodyPr>
          <a:lstStyle/>
          <a:p>
            <a:r>
              <a:rPr lang="en-US" sz="2400" dirty="0">
                <a:solidFill>
                  <a:srgbClr val="76777A"/>
                </a:solidFill>
              </a:rPr>
              <a:t>MDD </a:t>
            </a:r>
            <a:r>
              <a:rPr lang="en-US" sz="2400" dirty="0" smtClean="0">
                <a:solidFill>
                  <a:srgbClr val="76777A"/>
                </a:solidFill>
              </a:rPr>
              <a:t>Diagnosis</a:t>
            </a:r>
            <a:endParaRPr lang="en-US" sz="2400" dirty="0">
              <a:solidFill>
                <a:srgbClr val="76777A"/>
              </a:solidFill>
            </a:endParaRPr>
          </a:p>
          <a:p>
            <a:endParaRPr lang="en-US" sz="2400" dirty="0">
              <a:solidFill>
                <a:schemeClr val="tx2"/>
              </a:solidFill>
            </a:endParaRPr>
          </a:p>
          <a:p>
            <a:r>
              <a:rPr lang="en-US" sz="2400" dirty="0">
                <a:solidFill>
                  <a:srgbClr val="76777A"/>
                </a:solidFill>
              </a:rPr>
              <a:t>Psych med trials</a:t>
            </a:r>
          </a:p>
          <a:p>
            <a:endParaRPr lang="en-US" sz="2400" dirty="0">
              <a:solidFill>
                <a:schemeClr val="tx2"/>
              </a:solidFill>
            </a:endParaRPr>
          </a:p>
          <a:p>
            <a:r>
              <a:rPr lang="en-US" sz="2400" dirty="0">
                <a:solidFill>
                  <a:srgbClr val="76777A"/>
                </a:solidFill>
              </a:rPr>
              <a:t>Baseline PHQ-9</a:t>
            </a:r>
          </a:p>
          <a:p>
            <a:endParaRPr lang="en-US" sz="2400" dirty="0">
              <a:solidFill>
                <a:srgbClr val="76777A"/>
              </a:solidFill>
            </a:endParaRPr>
          </a:p>
          <a:p>
            <a:r>
              <a:rPr lang="en-US" sz="2400" dirty="0">
                <a:solidFill>
                  <a:srgbClr val="76777A"/>
                </a:solidFill>
              </a:rPr>
              <a:t>Adequate psychotherapy trial</a:t>
            </a:r>
          </a:p>
          <a:p>
            <a:endParaRPr lang="en-US" sz="2400" dirty="0">
              <a:solidFill>
                <a:srgbClr val="76777A"/>
              </a:solidFill>
            </a:endParaRPr>
          </a:p>
          <a:p>
            <a:r>
              <a:rPr lang="en-US" sz="2400" dirty="0">
                <a:solidFill>
                  <a:srgbClr val="76777A"/>
                </a:solidFill>
              </a:rPr>
              <a:t>No contraindications</a:t>
            </a:r>
          </a:p>
          <a:p>
            <a:pPr lvl="1"/>
            <a:endParaRPr lang="en-US" sz="2700" dirty="0"/>
          </a:p>
          <a:p>
            <a:pPr lvl="1"/>
            <a:endParaRPr lang="en-US" sz="2700" dirty="0"/>
          </a:p>
          <a:p>
            <a:pPr lvl="1"/>
            <a:endParaRPr lang="en-US" sz="900" dirty="0"/>
          </a:p>
          <a:p>
            <a:pPr marL="457200" lvl="2" algn="ctr"/>
            <a:r>
              <a:rPr lang="en-US" sz="900" dirty="0"/>
              <a:t>*ALWAYS refer to patient’s coverage policy*</a:t>
            </a:r>
            <a:endParaRPr lang="en-US" sz="2200" dirty="0"/>
          </a:p>
        </p:txBody>
      </p:sp>
      <p:pic>
        <p:nvPicPr>
          <p:cNvPr id="21" name="Picture 20" descr="Icon&#10;&#10;Description automatically generated">
            <a:extLst>
              <a:ext uri="{FF2B5EF4-FFF2-40B4-BE49-F238E27FC236}">
                <a16:creationId xmlns:a16="http://schemas.microsoft.com/office/drawing/2014/main" id="{0AF14756-F88B-45BC-845B-D8BF24EB07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9121" y="1380467"/>
            <a:ext cx="366905" cy="362484"/>
          </a:xfrm>
          <a:prstGeom prst="rect">
            <a:avLst/>
          </a:prstGeom>
        </p:spPr>
      </p:pic>
      <p:pic>
        <p:nvPicPr>
          <p:cNvPr id="22" name="Picture 21" descr="Icon&#10;&#10;Description automatically generated">
            <a:extLst>
              <a:ext uri="{FF2B5EF4-FFF2-40B4-BE49-F238E27FC236}">
                <a16:creationId xmlns:a16="http://schemas.microsoft.com/office/drawing/2014/main" id="{6E7D9BF7-B1A9-4D75-B2E2-D65B1D4FEB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9121" y="2109129"/>
            <a:ext cx="366905" cy="362484"/>
          </a:xfrm>
          <a:prstGeom prst="rect">
            <a:avLst/>
          </a:prstGeom>
        </p:spPr>
      </p:pic>
      <p:pic>
        <p:nvPicPr>
          <p:cNvPr id="24" name="Picture 23" descr="Icon&#10;&#10;Description automatically generated">
            <a:extLst>
              <a:ext uri="{FF2B5EF4-FFF2-40B4-BE49-F238E27FC236}">
                <a16:creationId xmlns:a16="http://schemas.microsoft.com/office/drawing/2014/main" id="{4BA32982-6F00-41D3-B2C5-BEBD6859BB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10518" y="2843926"/>
            <a:ext cx="366905" cy="362484"/>
          </a:xfrm>
          <a:prstGeom prst="rect">
            <a:avLst/>
          </a:prstGeom>
        </p:spPr>
      </p:pic>
      <p:pic>
        <p:nvPicPr>
          <p:cNvPr id="26" name="Picture 25" descr="Icon&#10;&#10;Description automatically generated">
            <a:extLst>
              <a:ext uri="{FF2B5EF4-FFF2-40B4-BE49-F238E27FC236}">
                <a16:creationId xmlns:a16="http://schemas.microsoft.com/office/drawing/2014/main" id="{0C83C39D-CA20-48C9-8B52-759C1C3F80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23734" y="3543593"/>
            <a:ext cx="366905" cy="362484"/>
          </a:xfrm>
          <a:prstGeom prst="rect">
            <a:avLst/>
          </a:prstGeom>
        </p:spPr>
      </p:pic>
      <p:pic>
        <p:nvPicPr>
          <p:cNvPr id="7" name="Picture 6" descr="A picture containing person, hairpiece&#10;&#10;Description automatically generated">
            <a:extLst>
              <a:ext uri="{FF2B5EF4-FFF2-40B4-BE49-F238E27FC236}">
                <a16:creationId xmlns:a16="http://schemas.microsoft.com/office/drawing/2014/main" id="{D69547C2-62FE-4B85-B790-C8C43684A1A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1507" y="1881302"/>
            <a:ext cx="4067079" cy="2287732"/>
          </a:xfrm>
          <a:prstGeom prst="rect">
            <a:avLst/>
          </a:prstGeom>
        </p:spPr>
      </p:pic>
      <p:pic>
        <p:nvPicPr>
          <p:cNvPr id="10" name="Picture 9" descr="Icon&#10;&#10;Description automatically generated">
            <a:extLst>
              <a:ext uri="{FF2B5EF4-FFF2-40B4-BE49-F238E27FC236}">
                <a16:creationId xmlns:a16="http://schemas.microsoft.com/office/drawing/2014/main" id="{0C83C39D-CA20-48C9-8B52-759C1C3F80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23734" y="4628376"/>
            <a:ext cx="366905" cy="36248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12" y="6175419"/>
            <a:ext cx="2430656" cy="682581"/>
          </a:xfrm>
          <a:prstGeom prst="rect">
            <a:avLst/>
          </a:prstGeom>
        </p:spPr>
      </p:pic>
    </p:spTree>
    <p:extLst>
      <p:ext uri="{BB962C8B-B14F-4D97-AF65-F5344CB8AC3E}">
        <p14:creationId xmlns:p14="http://schemas.microsoft.com/office/powerpoint/2010/main" val="230444702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1">
      <a:dk1>
        <a:srgbClr val="76777A"/>
      </a:dk1>
      <a:lt1>
        <a:srgbClr val="FFFFFF"/>
      </a:lt1>
      <a:dk2>
        <a:srgbClr val="582C83"/>
      </a:dk2>
      <a:lt2>
        <a:srgbClr val="F2F2F2"/>
      </a:lt2>
      <a:accent1>
        <a:srgbClr val="2AD0C0"/>
      </a:accent1>
      <a:accent2>
        <a:srgbClr val="EE7623"/>
      </a:accent2>
      <a:accent3>
        <a:srgbClr val="76BC21"/>
      </a:accent3>
      <a:accent4>
        <a:srgbClr val="F44C7F"/>
      </a:accent4>
      <a:accent5>
        <a:srgbClr val="79A3DC"/>
      </a:accent5>
      <a:accent6>
        <a:srgbClr val="FFB71B"/>
      </a:accent6>
      <a:hlink>
        <a:srgbClr val="2AD0C0"/>
      </a:hlink>
      <a:folHlink>
        <a:srgbClr val="FE19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5126</TotalTime>
  <Words>2914</Words>
  <Application>Microsoft Office PowerPoint</Application>
  <PresentationFormat>Widescreen</PresentationFormat>
  <Paragraphs>275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Regular</vt:lpstr>
      <vt:lpstr>Calibri</vt:lpstr>
      <vt:lpstr>Calibri Light</vt:lpstr>
      <vt:lpstr>Century Gothic</vt:lpstr>
      <vt:lpstr>Lato Light</vt:lpstr>
      <vt:lpstr>Default Theme</vt:lpstr>
      <vt:lpstr>PowerPoint Presentation</vt:lpstr>
      <vt:lpstr>Brain activity is reduced  in depression.  Low levels of neurotransmitters (“chemical messengers”) that help to regulate mood  - Serotonin - Dopamine - Norepinephrine </vt:lpstr>
      <vt:lpstr>Antidepressant Medication Approach  What happens  to patients  with each medication?    </vt:lpstr>
      <vt:lpstr>Antidepressant Medication Trials  - Decreased remission rates  - More likely to d/c due to side effects</vt:lpstr>
      <vt:lpstr>Magstim TMS Therapy helps to treat MDD patients safely and more effectively.</vt:lpstr>
      <vt:lpstr>Most common Side effect is scalp pain or discomfort  at treatment site (First 1-2 weeks)  50% of patient’s may experience mild headaches (First week)   Magstim is the only TMS device with no reported seizures!</vt:lpstr>
      <vt:lpstr>Magstim TMS Therapy   Treatment Overview  </vt:lpstr>
      <vt:lpstr>At the end of treatment course   - &gt; 2/3 will respond  -1/2 of responders will achieve remission!  </vt:lpstr>
      <vt:lpstr>Common Insurance Criteria</vt:lpstr>
      <vt:lpstr>TMS PROCESS  (From start to finish)</vt:lpstr>
      <vt:lpstr>TMS works best in conjunction with  -Psychotherapy  -Healthy life-style choices (Both physical &amp; mental) </vt:lpstr>
      <vt:lpstr>Maintenance TMS</vt:lpstr>
      <vt:lpstr>What if TMS doesn’t work?  SPRAVATO (esketamine nasal spray)</vt:lpstr>
      <vt:lpstr>Questions?  </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Jensen</dc:creator>
  <cp:lastModifiedBy>Danielle Jensen Test</cp:lastModifiedBy>
  <cp:revision>335</cp:revision>
  <cp:lastPrinted>2025-03-10T18:05:20Z</cp:lastPrinted>
  <dcterms:created xsi:type="dcterms:W3CDTF">2021-06-24T15:52:02Z</dcterms:created>
  <dcterms:modified xsi:type="dcterms:W3CDTF">2025-06-06T14:47:39Z</dcterms:modified>
</cp:coreProperties>
</file>